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308" r:id="rId2"/>
    <p:sldId id="257" r:id="rId3"/>
    <p:sldId id="307" r:id="rId4"/>
    <p:sldId id="305" r:id="rId5"/>
    <p:sldId id="306" r:id="rId6"/>
    <p:sldId id="274" r:id="rId7"/>
    <p:sldId id="276" r:id="rId8"/>
    <p:sldId id="275" r:id="rId9"/>
    <p:sldId id="258" r:id="rId10"/>
    <p:sldId id="267" r:id="rId11"/>
    <p:sldId id="265" r:id="rId12"/>
    <p:sldId id="266" r:id="rId13"/>
    <p:sldId id="268" r:id="rId14"/>
    <p:sldId id="283" r:id="rId15"/>
    <p:sldId id="287" r:id="rId16"/>
    <p:sldId id="285" r:id="rId17"/>
    <p:sldId id="292" r:id="rId18"/>
    <p:sldId id="293" r:id="rId19"/>
    <p:sldId id="288" r:id="rId20"/>
    <p:sldId id="302" r:id="rId21"/>
    <p:sldId id="286" r:id="rId22"/>
    <p:sldId id="290" r:id="rId23"/>
    <p:sldId id="278" r:id="rId24"/>
    <p:sldId id="296" r:id="rId25"/>
    <p:sldId id="297" r:id="rId26"/>
    <p:sldId id="298" r:id="rId27"/>
    <p:sldId id="299" r:id="rId28"/>
    <p:sldId id="300" r:id="rId29"/>
    <p:sldId id="289" r:id="rId30"/>
    <p:sldId id="291" r:id="rId31"/>
    <p:sldId id="301" r:id="rId32"/>
    <p:sldId id="270" r:id="rId33"/>
    <p:sldId id="272" r:id="rId34"/>
    <p:sldId id="273" r:id="rId35"/>
    <p:sldId id="303" r:id="rId36"/>
    <p:sldId id="30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6"/>
    <p:restoredTop sz="94699"/>
  </p:normalViewPr>
  <p:slideViewPr>
    <p:cSldViewPr snapToGrid="0" snapToObjects="1">
      <p:cViewPr varScale="1">
        <p:scale>
          <a:sx n="107" d="100"/>
          <a:sy n="107" d="100"/>
        </p:scale>
        <p:origin x="16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1D300-A2D3-0443-89ED-745BC61A33A5}" type="datetimeFigureOut">
              <a:rPr lang="en-US" smtClean="0"/>
              <a:t>9/25/2019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BDBF6-793A-FD43-B8D0-22B12BD68826}" type="slidenum">
              <a:rPr lang="en-US" smtClean="0"/>
              <a:t>‹#›</a:t>
            </a:fld>
            <a:endParaRPr lang="en-US"/>
          </a:p>
        </p:txBody>
      </p:sp>
    </p:spTree>
    <p:extLst>
      <p:ext uri="{BB962C8B-B14F-4D97-AF65-F5344CB8AC3E}">
        <p14:creationId xmlns:p14="http://schemas.microsoft.com/office/powerpoint/2010/main" val="99232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6BDBF6-793A-FD43-B8D0-22B12BD68826}" type="slidenum">
              <a:rPr lang="en-US" smtClean="0"/>
              <a:t>1</a:t>
            </a:fld>
            <a:endParaRPr lang="en-US"/>
          </a:p>
        </p:txBody>
      </p:sp>
    </p:spTree>
    <p:extLst>
      <p:ext uri="{BB962C8B-B14F-4D97-AF65-F5344CB8AC3E}">
        <p14:creationId xmlns:p14="http://schemas.microsoft.com/office/powerpoint/2010/main" val="12484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6BDBF6-793A-FD43-B8D0-22B12BD68826}" type="slidenum">
              <a:rPr lang="en-US" smtClean="0"/>
              <a:t>2</a:t>
            </a:fld>
            <a:endParaRPr lang="en-US"/>
          </a:p>
        </p:txBody>
      </p:sp>
    </p:spTree>
    <p:extLst>
      <p:ext uri="{BB962C8B-B14F-4D97-AF65-F5344CB8AC3E}">
        <p14:creationId xmlns:p14="http://schemas.microsoft.com/office/powerpoint/2010/main" val="1459723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rot="10800000">
            <a:off x="0" y="508000"/>
            <a:ext cx="9144000" cy="6350000"/>
          </a:xfrm>
          <a:prstGeom prst="rect">
            <a:avLst/>
          </a:prstGeom>
        </p:spPr>
      </p:pic>
      <p:sp>
        <p:nvSpPr>
          <p:cNvPr id="2" name="Title 1"/>
          <p:cNvSpPr>
            <a:spLocks noGrp="1"/>
          </p:cNvSpPr>
          <p:nvPr>
            <p:ph type="ctrTitle"/>
          </p:nvPr>
        </p:nvSpPr>
        <p:spPr>
          <a:xfrm>
            <a:off x="400050" y="1676401"/>
            <a:ext cx="8343900" cy="3276599"/>
          </a:xfrm>
        </p:spPr>
        <p:txBody>
          <a:bodyPr anchor="b">
            <a:normAutofit/>
          </a:bodyPr>
          <a:lstStyle>
            <a:lvl1pPr algn="l">
              <a:defRPr sz="540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400050" y="5010150"/>
            <a:ext cx="8343900" cy="514351"/>
          </a:xfrm>
        </p:spPr>
        <p:txBody>
          <a:bodyPr>
            <a:normAutofit/>
          </a:bodyPr>
          <a:lstStyle>
            <a:lvl1pPr marL="0" indent="0" algn="l">
              <a:buNone/>
              <a:defRPr sz="2800" b="1">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00049" y="5524501"/>
            <a:ext cx="1720215" cy="990598"/>
          </a:xfrm>
        </p:spPr>
        <p:txBody>
          <a:bodyPr/>
          <a:lstStyle>
            <a:lvl1pPr>
              <a:defRPr sz="2800">
                <a:solidFill>
                  <a:schemeClr val="accent3"/>
                </a:solidFill>
              </a:defRPr>
            </a:lvl1pPr>
          </a:lstStyle>
          <a:p>
            <a:fld id="{C84E364F-A363-EB4E-9395-C530F5A44D64}" type="datetime1">
              <a:rPr lang="en-US" smtClean="0"/>
              <a:pPr/>
              <a:t>9/25/2019</a:t>
            </a:fld>
            <a:endParaRPr lang="en-US" dirty="0"/>
          </a:p>
        </p:txBody>
      </p:sp>
      <p:sp>
        <p:nvSpPr>
          <p:cNvPr id="5" name="Footer Placeholder 4"/>
          <p:cNvSpPr>
            <a:spLocks noGrp="1"/>
          </p:cNvSpPr>
          <p:nvPr>
            <p:ph type="ftr" sz="quarter" idx="11"/>
          </p:nvPr>
        </p:nvSpPr>
        <p:spPr/>
        <p:txBody>
          <a:bodyPr/>
          <a:lstStyle>
            <a:lvl1pPr>
              <a:defRPr>
                <a:solidFill>
                  <a:schemeClr val="accent3"/>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68A274D8-BDF7-394B-B94E-BD6A355A686C}" type="slidenum">
              <a:rPr lang="en-US" smtClean="0"/>
              <a:pPr/>
              <a:t>‹#›</a:t>
            </a:fld>
            <a:endParaRPr lang="en-US"/>
          </a:p>
        </p:txBody>
      </p:sp>
      <p:pic>
        <p:nvPicPr>
          <p:cNvPr id="10" name="Picture 9"/>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167688" y="1135785"/>
            <a:ext cx="2194179" cy="2153516"/>
          </a:xfrm>
          <a:prstGeom prst="rect">
            <a:avLst/>
          </a:prstGeom>
        </p:spPr>
      </p:pic>
    </p:spTree>
    <p:extLst>
      <p:ext uri="{BB962C8B-B14F-4D97-AF65-F5344CB8AC3E}">
        <p14:creationId xmlns:p14="http://schemas.microsoft.com/office/powerpoint/2010/main" val="206619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35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96A564-D7B0-F847-96C7-4512C4DB8E91}" type="datetime1">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274D8-BDF7-394B-B94E-BD6A355A686C}" type="slidenum">
              <a:rPr lang="en-US" smtClean="0"/>
              <a:t>‹#›</a:t>
            </a:fld>
            <a:endParaRPr lang="en-US"/>
          </a:p>
        </p:txBody>
      </p:sp>
      <p:pic>
        <p:nvPicPr>
          <p:cNvPr id="9" name="Picture 8"/>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171428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350000"/>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35D30-2494-BB40-9988-87B0122BBA5E}" type="datetime1">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274D8-BDF7-394B-B94E-BD6A355A686C}" type="slidenum">
              <a:rPr lang="en-US" smtClean="0"/>
              <a:t>‹#›</a:t>
            </a:fld>
            <a:endParaRPr lang="en-US"/>
          </a:p>
        </p:txBody>
      </p:sp>
      <p:pic>
        <p:nvPicPr>
          <p:cNvPr id="9" name="Picture 8"/>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1311554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35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E6F49D3-0131-0A46-A931-C3A7BC8A3458}" type="datetime1">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274D8-BDF7-394B-B94E-BD6A355A686C}" type="slidenum">
              <a:rPr lang="en-US" smtClean="0"/>
              <a:t>‹#›</a:t>
            </a:fld>
            <a:endParaRPr lang="en-US"/>
          </a:p>
        </p:txBody>
      </p:sp>
      <p:pic>
        <p:nvPicPr>
          <p:cNvPr id="16" name="Picture 15"/>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1351034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1"/>
            <a:ext cx="9151728" cy="635058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793"/>
              <a:gd name="connsiteX1" fmla="*/ 21600 w 21600"/>
              <a:gd name="connsiteY1" fmla="*/ 0 h 21793"/>
              <a:gd name="connsiteX2" fmla="*/ 21569 w 21600"/>
              <a:gd name="connsiteY2" fmla="*/ 19991 h 21793"/>
              <a:gd name="connsiteX3" fmla="*/ 0 w 21600"/>
              <a:gd name="connsiteY3" fmla="*/ 20172 h 21793"/>
              <a:gd name="connsiteX4" fmla="*/ 0 w 21600"/>
              <a:gd name="connsiteY4" fmla="*/ 0 h 21793"/>
              <a:gd name="connsiteX0" fmla="*/ 0 w 21600"/>
              <a:gd name="connsiteY0" fmla="*/ 0 h 22272"/>
              <a:gd name="connsiteX1" fmla="*/ 21600 w 21600"/>
              <a:gd name="connsiteY1" fmla="*/ 0 h 22272"/>
              <a:gd name="connsiteX2" fmla="*/ 21569 w 21600"/>
              <a:gd name="connsiteY2" fmla="*/ 19991 h 22272"/>
              <a:gd name="connsiteX3" fmla="*/ 0 w 21600"/>
              <a:gd name="connsiteY3" fmla="*/ 20790 h 22272"/>
              <a:gd name="connsiteX4" fmla="*/ 0 w 21600"/>
              <a:gd name="connsiteY4" fmla="*/ 0 h 22272"/>
              <a:gd name="connsiteX0" fmla="*/ 7 w 21607"/>
              <a:gd name="connsiteY0" fmla="*/ 0 h 22289"/>
              <a:gd name="connsiteX1" fmla="*/ 21607 w 21607"/>
              <a:gd name="connsiteY1" fmla="*/ 0 h 22289"/>
              <a:gd name="connsiteX2" fmla="*/ 21576 w 21607"/>
              <a:gd name="connsiteY2" fmla="*/ 19991 h 22289"/>
              <a:gd name="connsiteX3" fmla="*/ 0 w 21607"/>
              <a:gd name="connsiteY3" fmla="*/ 20812 h 22289"/>
              <a:gd name="connsiteX4" fmla="*/ 7 w 21607"/>
              <a:gd name="connsiteY4" fmla="*/ 0 h 22289"/>
              <a:gd name="connsiteX0" fmla="*/ 7 w 21607"/>
              <a:gd name="connsiteY0" fmla="*/ 0 h 21491"/>
              <a:gd name="connsiteX1" fmla="*/ 21607 w 21607"/>
              <a:gd name="connsiteY1" fmla="*/ 0 h 21491"/>
              <a:gd name="connsiteX2" fmla="*/ 21576 w 21607"/>
              <a:gd name="connsiteY2" fmla="*/ 19991 h 21491"/>
              <a:gd name="connsiteX3" fmla="*/ 0 w 21607"/>
              <a:gd name="connsiteY3" fmla="*/ 20812 h 21491"/>
              <a:gd name="connsiteX4" fmla="*/ 7 w 21607"/>
              <a:gd name="connsiteY4" fmla="*/ 0 h 21491"/>
              <a:gd name="connsiteX0" fmla="*/ 7 w 21607"/>
              <a:gd name="connsiteY0" fmla="*/ 0 h 21570"/>
              <a:gd name="connsiteX1" fmla="*/ 21607 w 21607"/>
              <a:gd name="connsiteY1" fmla="*/ 0 h 21570"/>
              <a:gd name="connsiteX2" fmla="*/ 21576 w 21607"/>
              <a:gd name="connsiteY2" fmla="*/ 19991 h 21570"/>
              <a:gd name="connsiteX3" fmla="*/ 0 w 21607"/>
              <a:gd name="connsiteY3" fmla="*/ 20812 h 21570"/>
              <a:gd name="connsiteX4" fmla="*/ 7 w 21607"/>
              <a:gd name="connsiteY4" fmla="*/ 0 h 21570"/>
              <a:gd name="connsiteX0" fmla="*/ 7 w 21607"/>
              <a:gd name="connsiteY0" fmla="*/ 0 h 21598"/>
              <a:gd name="connsiteX1" fmla="*/ 21607 w 21607"/>
              <a:gd name="connsiteY1" fmla="*/ 0 h 21598"/>
              <a:gd name="connsiteX2" fmla="*/ 21576 w 21607"/>
              <a:gd name="connsiteY2" fmla="*/ 19991 h 21598"/>
              <a:gd name="connsiteX3" fmla="*/ 0 w 21607"/>
              <a:gd name="connsiteY3" fmla="*/ 20812 h 21598"/>
              <a:gd name="connsiteX4" fmla="*/ 7 w 21607"/>
              <a:gd name="connsiteY4" fmla="*/ 0 h 21598"/>
              <a:gd name="connsiteX0" fmla="*/ 7 w 21607"/>
              <a:gd name="connsiteY0" fmla="*/ 0 h 21643"/>
              <a:gd name="connsiteX1" fmla="*/ 21607 w 21607"/>
              <a:gd name="connsiteY1" fmla="*/ 0 h 21643"/>
              <a:gd name="connsiteX2" fmla="*/ 21576 w 21607"/>
              <a:gd name="connsiteY2" fmla="*/ 19991 h 21643"/>
              <a:gd name="connsiteX3" fmla="*/ 0 w 21607"/>
              <a:gd name="connsiteY3" fmla="*/ 20866 h 21643"/>
              <a:gd name="connsiteX4" fmla="*/ 7 w 21607"/>
              <a:gd name="connsiteY4" fmla="*/ 0 h 21643"/>
              <a:gd name="connsiteX0" fmla="*/ 7 w 21607"/>
              <a:gd name="connsiteY0" fmla="*/ 0 h 21564"/>
              <a:gd name="connsiteX1" fmla="*/ 21607 w 21607"/>
              <a:gd name="connsiteY1" fmla="*/ 0 h 21564"/>
              <a:gd name="connsiteX2" fmla="*/ 21576 w 21607"/>
              <a:gd name="connsiteY2" fmla="*/ 19991 h 21564"/>
              <a:gd name="connsiteX3" fmla="*/ 0 w 21607"/>
              <a:gd name="connsiteY3" fmla="*/ 20866 h 21564"/>
              <a:gd name="connsiteX4" fmla="*/ 7 w 21607"/>
              <a:gd name="connsiteY4" fmla="*/ 0 h 21564"/>
              <a:gd name="connsiteX0" fmla="*/ 7 w 21607"/>
              <a:gd name="connsiteY0" fmla="*/ 0 h 21578"/>
              <a:gd name="connsiteX1" fmla="*/ 21607 w 21607"/>
              <a:gd name="connsiteY1" fmla="*/ 0 h 21578"/>
              <a:gd name="connsiteX2" fmla="*/ 21576 w 21607"/>
              <a:gd name="connsiteY2" fmla="*/ 19991 h 21578"/>
              <a:gd name="connsiteX3" fmla="*/ 0 w 21607"/>
              <a:gd name="connsiteY3" fmla="*/ 20866 h 21578"/>
              <a:gd name="connsiteX4" fmla="*/ 7 w 21607"/>
              <a:gd name="connsiteY4" fmla="*/ 0 h 21578"/>
              <a:gd name="connsiteX0" fmla="*/ 7 w 21607"/>
              <a:gd name="connsiteY0" fmla="*/ 0 h 21642"/>
              <a:gd name="connsiteX1" fmla="*/ 21607 w 21607"/>
              <a:gd name="connsiteY1" fmla="*/ 0 h 21642"/>
              <a:gd name="connsiteX2" fmla="*/ 21576 w 21607"/>
              <a:gd name="connsiteY2" fmla="*/ 19991 h 21642"/>
              <a:gd name="connsiteX3" fmla="*/ 0 w 21607"/>
              <a:gd name="connsiteY3" fmla="*/ 20866 h 21642"/>
              <a:gd name="connsiteX4" fmla="*/ 7 w 21607"/>
              <a:gd name="connsiteY4" fmla="*/ 0 h 21642"/>
              <a:gd name="connsiteX0" fmla="*/ 7 w 21607"/>
              <a:gd name="connsiteY0" fmla="*/ 0 h 21635"/>
              <a:gd name="connsiteX1" fmla="*/ 21607 w 21607"/>
              <a:gd name="connsiteY1" fmla="*/ 0 h 21635"/>
              <a:gd name="connsiteX2" fmla="*/ 21591 w 21607"/>
              <a:gd name="connsiteY2" fmla="*/ 19948 h 21635"/>
              <a:gd name="connsiteX3" fmla="*/ 0 w 21607"/>
              <a:gd name="connsiteY3" fmla="*/ 20866 h 21635"/>
              <a:gd name="connsiteX4" fmla="*/ 7 w 21607"/>
              <a:gd name="connsiteY4" fmla="*/ 0 h 21635"/>
              <a:gd name="connsiteX0" fmla="*/ 7 w 21607"/>
              <a:gd name="connsiteY0" fmla="*/ 0 h 21541"/>
              <a:gd name="connsiteX1" fmla="*/ 21607 w 21607"/>
              <a:gd name="connsiteY1" fmla="*/ 0 h 21541"/>
              <a:gd name="connsiteX2" fmla="*/ 21591 w 21607"/>
              <a:gd name="connsiteY2" fmla="*/ 19948 h 21541"/>
              <a:gd name="connsiteX3" fmla="*/ 0 w 21607"/>
              <a:gd name="connsiteY3" fmla="*/ 20866 h 21541"/>
              <a:gd name="connsiteX4" fmla="*/ 7 w 21607"/>
              <a:gd name="connsiteY4" fmla="*/ 0 h 21541"/>
              <a:gd name="connsiteX0" fmla="*/ 7 w 21607"/>
              <a:gd name="connsiteY0" fmla="*/ 0 h 21538"/>
              <a:gd name="connsiteX1" fmla="*/ 21607 w 21607"/>
              <a:gd name="connsiteY1" fmla="*/ 0 h 21538"/>
              <a:gd name="connsiteX2" fmla="*/ 21591 w 21607"/>
              <a:gd name="connsiteY2" fmla="*/ 19948 h 21538"/>
              <a:gd name="connsiteX3" fmla="*/ 0 w 21607"/>
              <a:gd name="connsiteY3" fmla="*/ 20866 h 21538"/>
              <a:gd name="connsiteX4" fmla="*/ 7 w 21607"/>
              <a:gd name="connsiteY4" fmla="*/ 0 h 21538"/>
              <a:gd name="connsiteX0" fmla="*/ 7 w 21607"/>
              <a:gd name="connsiteY0" fmla="*/ 0 h 21508"/>
              <a:gd name="connsiteX1" fmla="*/ 21607 w 21607"/>
              <a:gd name="connsiteY1" fmla="*/ 0 h 21508"/>
              <a:gd name="connsiteX2" fmla="*/ 21591 w 21607"/>
              <a:gd name="connsiteY2" fmla="*/ 19948 h 21508"/>
              <a:gd name="connsiteX3" fmla="*/ 0 w 21607"/>
              <a:gd name="connsiteY3" fmla="*/ 20866 h 21508"/>
              <a:gd name="connsiteX4" fmla="*/ 7 w 21607"/>
              <a:gd name="connsiteY4" fmla="*/ 0 h 21508"/>
              <a:gd name="connsiteX0" fmla="*/ 7 w 21607"/>
              <a:gd name="connsiteY0" fmla="*/ 0 h 21496"/>
              <a:gd name="connsiteX1" fmla="*/ 21607 w 21607"/>
              <a:gd name="connsiteY1" fmla="*/ 0 h 21496"/>
              <a:gd name="connsiteX2" fmla="*/ 21591 w 21607"/>
              <a:gd name="connsiteY2" fmla="*/ 19948 h 21496"/>
              <a:gd name="connsiteX3" fmla="*/ 0 w 21607"/>
              <a:gd name="connsiteY3" fmla="*/ 20866 h 21496"/>
              <a:gd name="connsiteX4" fmla="*/ 7 w 21607"/>
              <a:gd name="connsiteY4" fmla="*/ 0 h 21496"/>
              <a:gd name="connsiteX0" fmla="*/ 7 w 21607"/>
              <a:gd name="connsiteY0" fmla="*/ 0 h 21575"/>
              <a:gd name="connsiteX1" fmla="*/ 21607 w 21607"/>
              <a:gd name="connsiteY1" fmla="*/ 0 h 21575"/>
              <a:gd name="connsiteX2" fmla="*/ 21591 w 21607"/>
              <a:gd name="connsiteY2" fmla="*/ 19948 h 21575"/>
              <a:gd name="connsiteX3" fmla="*/ 0 w 21607"/>
              <a:gd name="connsiteY3" fmla="*/ 20866 h 21575"/>
              <a:gd name="connsiteX4" fmla="*/ 7 w 21607"/>
              <a:gd name="connsiteY4" fmla="*/ 0 h 21575"/>
              <a:gd name="connsiteX0" fmla="*/ 7 w 21607"/>
              <a:gd name="connsiteY0" fmla="*/ 0 h 21602"/>
              <a:gd name="connsiteX1" fmla="*/ 21607 w 21607"/>
              <a:gd name="connsiteY1" fmla="*/ 0 h 21602"/>
              <a:gd name="connsiteX2" fmla="*/ 21591 w 21607"/>
              <a:gd name="connsiteY2" fmla="*/ 19948 h 21602"/>
              <a:gd name="connsiteX3" fmla="*/ 0 w 21607"/>
              <a:gd name="connsiteY3" fmla="*/ 20866 h 21602"/>
              <a:gd name="connsiteX4" fmla="*/ 7 w 21607"/>
              <a:gd name="connsiteY4" fmla="*/ 0 h 21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7" h="21602">
                <a:moveTo>
                  <a:pt x="7" y="0"/>
                </a:moveTo>
                <a:lnTo>
                  <a:pt x="21607" y="0"/>
                </a:lnTo>
                <a:cubicBezTo>
                  <a:pt x="21607" y="5774"/>
                  <a:pt x="21591" y="14174"/>
                  <a:pt x="21591" y="19948"/>
                </a:cubicBezTo>
                <a:cubicBezTo>
                  <a:pt x="12956" y="18849"/>
                  <a:pt x="6515" y="23293"/>
                  <a:pt x="0" y="20866"/>
                </a:cubicBezTo>
                <a:cubicBezTo>
                  <a:pt x="2" y="13929"/>
                  <a:pt x="5" y="6937"/>
                  <a:pt x="7" y="0"/>
                </a:cubicBezTo>
                <a:close/>
              </a:path>
            </a:pathLst>
          </a:custGeom>
          <a:solidFill>
            <a:schemeClr val="bg1"/>
          </a:solidFill>
        </p:spPr>
        <p:txBody>
          <a:bodyPr/>
          <a:lstStyle/>
          <a:p>
            <a:endParaRPr lang="en-US"/>
          </a:p>
        </p:txBody>
      </p:sp>
      <p:sp>
        <p:nvSpPr>
          <p:cNvPr id="3" name="Text Placeholder 2"/>
          <p:cNvSpPr>
            <a:spLocks noGrp="1"/>
          </p:cNvSpPr>
          <p:nvPr>
            <p:ph type="body" idx="1"/>
          </p:nvPr>
        </p:nvSpPr>
        <p:spPr>
          <a:xfrm>
            <a:off x="400050" y="5201786"/>
            <a:ext cx="8110538" cy="887865"/>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A6BBCA-2DD1-4646-9785-D308A8F1E920}" type="datetime1">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274D8-BDF7-394B-B94E-BD6A355A686C}" type="slidenum">
              <a:rPr lang="en-US" smtClean="0"/>
              <a:t>‹#›</a:t>
            </a:fld>
            <a:endParaRPr lang="en-US"/>
          </a:p>
        </p:txBody>
      </p:sp>
      <p:pic>
        <p:nvPicPr>
          <p:cNvPr id="15" name="Picture 1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149703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35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0050" y="1676401"/>
            <a:ext cx="4114800" cy="4500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676400"/>
            <a:ext cx="4114800" cy="450056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E68D489-1596-414F-904D-73FFF9A9ABBD}" type="datetime1">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274D8-BDF7-394B-B94E-BD6A355A686C}" type="slidenum">
              <a:rPr lang="en-US" smtClean="0"/>
              <a:t>‹#›</a:t>
            </a:fld>
            <a:endParaRPr lang="en-US"/>
          </a:p>
        </p:txBody>
      </p:sp>
      <p:pic>
        <p:nvPicPr>
          <p:cNvPr id="10" name="Picture 9"/>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69444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9144000" cy="6350000"/>
          </a:xfrm>
          <a:prstGeom prst="rect">
            <a:avLst/>
          </a:prstGeom>
        </p:spPr>
      </p:pic>
      <p:sp>
        <p:nvSpPr>
          <p:cNvPr id="3" name="Text Placeholder 2"/>
          <p:cNvSpPr>
            <a:spLocks noGrp="1"/>
          </p:cNvSpPr>
          <p:nvPr>
            <p:ph type="body" idx="1"/>
          </p:nvPr>
        </p:nvSpPr>
        <p:spPr>
          <a:xfrm>
            <a:off x="400051" y="1681163"/>
            <a:ext cx="4116947"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00051" y="2505075"/>
            <a:ext cx="411694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4114800"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4114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1DA08F-4E7A-7545-8C21-41C08BD174EC}" type="datetime1">
              <a:rPr lang="en-US" smtClean="0"/>
              <a:t>9/25/2019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274D8-BDF7-394B-B94E-BD6A355A686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pic>
        <p:nvPicPr>
          <p:cNvPr id="13" name="Picture 12"/>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3569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350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985AA4D6-D552-164A-A932-B90609EDD665}" type="datetime1">
              <a:rPr lang="en-US" smtClean="0"/>
              <a:t>9/25/2019</a:t>
            </a:fld>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68A274D8-BDF7-394B-B94E-BD6A355A686C}" type="slidenum">
              <a:rPr lang="en-US" smtClean="0"/>
              <a:pPr/>
              <a:t>‹#›</a:t>
            </a:fld>
            <a:endParaRPr lang="en-US" dirty="0"/>
          </a:p>
        </p:txBody>
      </p:sp>
      <p:pic>
        <p:nvPicPr>
          <p:cNvPr id="11" name="Picture 10"/>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80191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6350000"/>
          </a:xfrm>
          <a:prstGeom prst="rect">
            <a:avLst/>
          </a:prstGeom>
        </p:spPr>
      </p:pic>
      <p:sp>
        <p:nvSpPr>
          <p:cNvPr id="2" name="Date Placeholder 1"/>
          <p:cNvSpPr>
            <a:spLocks noGrp="1"/>
          </p:cNvSpPr>
          <p:nvPr>
            <p:ph type="dt" sz="half" idx="10"/>
          </p:nvPr>
        </p:nvSpPr>
        <p:spPr/>
        <p:txBody>
          <a:bodyPr/>
          <a:lstStyle/>
          <a:p>
            <a:fld id="{B246B8F3-8560-A646-A388-2A7F98BAF572}" type="datetime1">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274D8-BDF7-394B-B94E-BD6A355A686C}" type="slidenum">
              <a:rPr lang="en-US" smtClean="0"/>
              <a:t>‹#›</a:t>
            </a:fld>
            <a:endParaRPr lang="en-US"/>
          </a:p>
        </p:txBody>
      </p:sp>
      <p:pic>
        <p:nvPicPr>
          <p:cNvPr id="7" name="Picture 6"/>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11208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350000"/>
          </a:xfrm>
          <a:prstGeom prst="rect">
            <a:avLst/>
          </a:prstGeom>
        </p:spPr>
      </p:pic>
      <p:sp>
        <p:nvSpPr>
          <p:cNvPr id="2" name="Title 1"/>
          <p:cNvSpPr>
            <a:spLocks noGrp="1"/>
          </p:cNvSpPr>
          <p:nvPr>
            <p:ph type="title"/>
          </p:nvPr>
        </p:nvSpPr>
        <p:spPr>
          <a:xfrm>
            <a:off x="629841" y="457199"/>
            <a:ext cx="2949178" cy="2806699"/>
          </a:xfrm>
        </p:spPr>
        <p:txBody>
          <a:bodyPr anchor="b">
            <a:no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3887391" y="457200"/>
            <a:ext cx="4629150" cy="54038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3429000"/>
            <a:ext cx="2949178" cy="2439988"/>
          </a:xfrm>
        </p:spPr>
        <p:txBody>
          <a:bodyPr>
            <a:normAutofit/>
          </a:bodyPr>
          <a:lstStyle>
            <a:lvl1pPr marL="0" indent="0">
              <a:buNone/>
              <a:defRPr sz="2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CFB21BD-1E8C-614C-B496-D989640F4E5C}" type="datetime1">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274D8-BDF7-394B-B94E-BD6A355A686C}" type="slidenum">
              <a:rPr lang="en-US" smtClean="0"/>
              <a:t>‹#›</a:t>
            </a:fld>
            <a:endParaRPr lang="en-US"/>
          </a:p>
        </p:txBody>
      </p:sp>
      <p:pic>
        <p:nvPicPr>
          <p:cNvPr id="10" name="Picture 9"/>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48220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350000"/>
          </a:xfrm>
          <a:prstGeom prst="rect">
            <a:avLst/>
          </a:prstGeom>
        </p:spPr>
      </p:pic>
      <p:sp>
        <p:nvSpPr>
          <p:cNvPr id="2" name="Title 1"/>
          <p:cNvSpPr>
            <a:spLocks noGrp="1"/>
          </p:cNvSpPr>
          <p:nvPr>
            <p:ph type="title"/>
          </p:nvPr>
        </p:nvSpPr>
        <p:spPr>
          <a:xfrm>
            <a:off x="629841" y="457199"/>
            <a:ext cx="2949178" cy="2806699"/>
          </a:xfrm>
        </p:spPr>
        <p:txBody>
          <a:bodyPr anchor="b">
            <a:noAutofit/>
          </a:bodyPr>
          <a:lstStyle>
            <a:lvl1pPr>
              <a:defRPr sz="4000"/>
            </a:lvl1pPr>
          </a:lstStyle>
          <a:p>
            <a:r>
              <a:rPr lang="en-US" dirty="0"/>
              <a:t>Click to edit Master title style</a:t>
            </a:r>
          </a:p>
        </p:txBody>
      </p:sp>
      <p:sp>
        <p:nvSpPr>
          <p:cNvPr id="3" name="Picture Placeholder 2"/>
          <p:cNvSpPr>
            <a:spLocks noGrp="1"/>
          </p:cNvSpPr>
          <p:nvPr>
            <p:ph type="pic" idx="1"/>
          </p:nvPr>
        </p:nvSpPr>
        <p:spPr>
          <a:xfrm>
            <a:off x="3887391" y="457200"/>
            <a:ext cx="4629150" cy="51663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3429000"/>
            <a:ext cx="2949178" cy="2439988"/>
          </a:xfrm>
        </p:spPr>
        <p:txBody>
          <a:bodyPr>
            <a:normAutofit/>
          </a:bodyPr>
          <a:lstStyle>
            <a:lvl1pPr marL="0" indent="0">
              <a:buNone/>
              <a:defRPr sz="2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9A4C5CA-C9DD-A04E-9C8F-C2ACDD845421}" type="datetime1">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274D8-BDF7-394B-B94E-BD6A355A686C}" type="slidenum">
              <a:rPr lang="en-US" smtClean="0"/>
              <a:t>‹#›</a:t>
            </a:fld>
            <a:endParaRPr lang="en-US"/>
          </a:p>
        </p:txBody>
      </p:sp>
      <p:pic>
        <p:nvPicPr>
          <p:cNvPr id="10" name="Picture 9"/>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6304548" y="6146892"/>
            <a:ext cx="2432527" cy="405228"/>
          </a:xfrm>
          <a:prstGeom prst="rect">
            <a:avLst/>
          </a:prstGeom>
        </p:spPr>
      </p:pic>
    </p:spTree>
    <p:extLst>
      <p:ext uri="{BB962C8B-B14F-4D97-AF65-F5344CB8AC3E}">
        <p14:creationId xmlns:p14="http://schemas.microsoft.com/office/powerpoint/2010/main" val="204600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50" y="228601"/>
            <a:ext cx="8343900" cy="12954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00050" y="1676400"/>
            <a:ext cx="8343900" cy="4500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14487" y="6515100"/>
            <a:ext cx="1071563" cy="342901"/>
          </a:xfrm>
          <a:prstGeom prst="rect">
            <a:avLst/>
          </a:prstGeom>
        </p:spPr>
        <p:txBody>
          <a:bodyPr vert="horz" lIns="0" tIns="0" rIns="0" bIns="0" rtlCol="0" anchor="t"/>
          <a:lstStyle>
            <a:lvl1pPr algn="l">
              <a:defRPr sz="750">
                <a:solidFill>
                  <a:schemeClr val="bg1"/>
                </a:solidFill>
              </a:defRPr>
            </a:lvl1pPr>
          </a:lstStyle>
          <a:p>
            <a:fld id="{F573F98B-48C1-7746-8399-6D7EF7FB5479}" type="datetime1">
              <a:rPr lang="en-US" smtClean="0"/>
              <a:t>9/25/2019</a:t>
            </a:fld>
            <a:endParaRPr lang="en-US" dirty="0"/>
          </a:p>
        </p:txBody>
      </p:sp>
      <p:sp>
        <p:nvSpPr>
          <p:cNvPr id="5" name="Footer Placeholder 4"/>
          <p:cNvSpPr>
            <a:spLocks noGrp="1"/>
          </p:cNvSpPr>
          <p:nvPr>
            <p:ph type="ftr" sz="quarter" idx="3"/>
          </p:nvPr>
        </p:nvSpPr>
        <p:spPr>
          <a:xfrm>
            <a:off x="2686050" y="6515101"/>
            <a:ext cx="4171950" cy="342901"/>
          </a:xfrm>
          <a:prstGeom prst="rect">
            <a:avLst/>
          </a:prstGeom>
        </p:spPr>
        <p:txBody>
          <a:bodyPr vert="horz" lIns="0" tIns="0" rIns="0" bIns="0" rtlCol="0" anchor="t"/>
          <a:lstStyle>
            <a:lvl1pPr algn="l">
              <a:defRPr sz="750">
                <a:solidFill>
                  <a:schemeClr val="bg1"/>
                </a:solidFill>
              </a:defRPr>
            </a:lvl1pPr>
          </a:lstStyle>
          <a:p>
            <a:endParaRPr lang="en-US"/>
          </a:p>
        </p:txBody>
      </p:sp>
      <p:sp>
        <p:nvSpPr>
          <p:cNvPr id="6" name="Slide Number Placeholder 5"/>
          <p:cNvSpPr>
            <a:spLocks noGrp="1"/>
          </p:cNvSpPr>
          <p:nvPr>
            <p:ph type="sldNum" sz="quarter" idx="4"/>
          </p:nvPr>
        </p:nvSpPr>
        <p:spPr>
          <a:xfrm>
            <a:off x="400050" y="6515100"/>
            <a:ext cx="1214438" cy="342901"/>
          </a:xfrm>
          <a:prstGeom prst="rect">
            <a:avLst/>
          </a:prstGeom>
        </p:spPr>
        <p:txBody>
          <a:bodyPr vert="horz" lIns="0" tIns="0" rIns="0" bIns="0" rtlCol="0" anchor="t"/>
          <a:lstStyle>
            <a:lvl1pPr algn="l">
              <a:defRPr sz="750">
                <a:solidFill>
                  <a:schemeClr val="bg1"/>
                </a:solidFill>
              </a:defRPr>
            </a:lvl1pPr>
          </a:lstStyle>
          <a:p>
            <a:fld id="{68A274D8-BDF7-394B-B94E-BD6A355A686C}" type="slidenum">
              <a:rPr lang="en-US" smtClean="0"/>
              <a:pPr/>
              <a:t>‹#›</a:t>
            </a:fld>
            <a:endParaRPr lang="en-US" dirty="0"/>
          </a:p>
        </p:txBody>
      </p:sp>
    </p:spTree>
    <p:extLst>
      <p:ext uri="{BB962C8B-B14F-4D97-AF65-F5344CB8AC3E}">
        <p14:creationId xmlns:p14="http://schemas.microsoft.com/office/powerpoint/2010/main" val="76914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4400" b="1" kern="1200">
          <a:solidFill>
            <a:schemeClr val="accent3"/>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ourier New" charset="0"/>
        <a:buChar char="o"/>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52" userDrawn="1">
          <p15:clr>
            <a:srgbClr val="F26B43"/>
          </p15:clr>
        </p15:guide>
        <p15:guide id="4" pos="5508" userDrawn="1">
          <p15:clr>
            <a:srgbClr val="F26B43"/>
          </p15:clr>
        </p15:guide>
        <p15:guide id="5" orient="horz" pos="1056" userDrawn="1">
          <p15:clr>
            <a:srgbClr val="F26B43"/>
          </p15:clr>
        </p15:guide>
        <p15:guide id="6" orient="horz" pos="960" userDrawn="1">
          <p15:clr>
            <a:srgbClr val="F26B43"/>
          </p15:clr>
        </p15:guide>
        <p15:guide id="7" orient="horz" pos="144" userDrawn="1">
          <p15:clr>
            <a:srgbClr val="F26B43"/>
          </p15:clr>
        </p15:guide>
        <p15:guide id="8"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s://www.google.com/url?sa=i&amp;rct=j&amp;q=&amp;esrc=s&amp;source=images&amp;cd=&amp;ved=2ahUKEwj_-bHQjLzjAhVbXM0KHbwQBSgQjRx6BAgBEAU&amp;url=https%3A%2F%2Fblog.startwithwhy.com%2Frefocus%2F2015%2F12%2Fthe-weirdos.html&amp;psig=AOvVaw2ia-p9tcR2E197Y20cYaWC&amp;ust=1563457876815015"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google.com/url?sa=i&amp;rct=j&amp;q=&amp;esrc=s&amp;source=images&amp;cd=&amp;ved=2ahUKEwjmrrmrjbzjAhVJGM0KHYAQCjoQjRx6BAgBEAU&amp;url=https%3A%2F%2Fgcameronwriting.wordpress.com%2F2018%2F07%2F16%2Fthe-inverted-bell-curve%2F&amp;psig=AOvVaw2V_ovjaNULaUvtkDfsZg_X&amp;ust=156345807487936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364" y="395727"/>
            <a:ext cx="6257925" cy="728663"/>
          </a:xfrm>
          <a:effectLst>
            <a:glow rad="139700">
              <a:schemeClr val="accent1">
                <a:satMod val="175000"/>
                <a:alpha val="40000"/>
              </a:schemeClr>
            </a:glow>
            <a:outerShdw blurRad="50800" dist="38100" dir="5400000" algn="t" rotWithShape="0">
              <a:prstClr val="black">
                <a:alpha val="40000"/>
              </a:prstClr>
            </a:outerShdw>
          </a:effectLst>
        </p:spPr>
        <p:txBody>
          <a:bodyPr/>
          <a:lstStyle/>
          <a:p>
            <a:r>
              <a:rPr lang="en-US" dirty="0" smtClean="0">
                <a:solidFill>
                  <a:schemeClr val="accent1"/>
                </a:solidFill>
                <a:effectLst>
                  <a:outerShdw blurRad="50800" dist="38100" dir="2700000" algn="tl" rotWithShape="0">
                    <a:prstClr val="black">
                      <a:alpha val="40000"/>
                    </a:prstClr>
                  </a:outerShdw>
                </a:effectLst>
              </a:rPr>
              <a:t>Lora Scott, MD</a:t>
            </a:r>
            <a:endParaRPr lang="en-US" dirty="0">
              <a:solidFill>
                <a:schemeClr val="accent1"/>
              </a:solidFill>
              <a:effectLst>
                <a:outerShdw blurRad="50800" dist="38100" dir="2700000" algn="tl" rotWithShape="0">
                  <a:prstClr val="black">
                    <a:alpha val="40000"/>
                  </a:prstClr>
                </a:outerShdw>
              </a:effectLst>
            </a:endParaRPr>
          </a:p>
        </p:txBody>
      </p:sp>
      <p:sp>
        <p:nvSpPr>
          <p:cNvPr id="4" name="Content Placeholder 3"/>
          <p:cNvSpPr>
            <a:spLocks noGrp="1"/>
          </p:cNvSpPr>
          <p:nvPr>
            <p:ph idx="1"/>
          </p:nvPr>
        </p:nvSpPr>
        <p:spPr>
          <a:xfrm>
            <a:off x="4572001" y="1977282"/>
            <a:ext cx="4108076" cy="3114671"/>
          </a:xfrm>
        </p:spPr>
        <p:txBody>
          <a:bodyPr>
            <a:normAutofit/>
          </a:bodyPr>
          <a:lstStyle/>
          <a:p>
            <a:pPr>
              <a:lnSpc>
                <a:spcPct val="170000"/>
              </a:lnSpc>
            </a:pPr>
            <a:r>
              <a:rPr lang="en-US" sz="1800" b="1" dirty="0">
                <a:solidFill>
                  <a:schemeClr val="tx2"/>
                </a:solidFill>
              </a:rPr>
              <a:t>Medical director of sports medicine at Dayton Children's</a:t>
            </a:r>
          </a:p>
          <a:p>
            <a:pPr>
              <a:lnSpc>
                <a:spcPct val="170000"/>
              </a:lnSpc>
            </a:pPr>
            <a:r>
              <a:rPr lang="en-US" sz="1800" b="1" dirty="0">
                <a:solidFill>
                  <a:schemeClr val="tx2"/>
                </a:solidFill>
              </a:rPr>
              <a:t>Medical degree from the St. Louis University School of Medicine  </a:t>
            </a:r>
            <a:endParaRPr lang="en-US" sz="1800" b="1" dirty="0">
              <a:solidFill>
                <a:schemeClr val="tx2"/>
              </a:solidFill>
            </a:endParaRPr>
          </a:p>
          <a:p>
            <a:pPr>
              <a:lnSpc>
                <a:spcPct val="170000"/>
              </a:lnSpc>
            </a:pPr>
            <a:r>
              <a:rPr lang="en-US" sz="1800" b="1" dirty="0">
                <a:solidFill>
                  <a:schemeClr val="tx2"/>
                </a:solidFill>
              </a:rPr>
              <a:t>Residency </a:t>
            </a:r>
            <a:r>
              <a:rPr lang="en-US" sz="1800" b="1" dirty="0">
                <a:solidFill>
                  <a:schemeClr val="tx2"/>
                </a:solidFill>
              </a:rPr>
              <a:t>- Pediatrics at University of South Florida, Tampa, FL</a:t>
            </a:r>
          </a:p>
          <a:p>
            <a:pPr>
              <a:lnSpc>
                <a:spcPct val="200000"/>
              </a:lnSpc>
            </a:pPr>
            <a:endParaRPr lang="en-US" dirty="0"/>
          </a:p>
        </p:txBody>
      </p:sp>
      <p:sp>
        <p:nvSpPr>
          <p:cNvPr id="7" name="Slide Number Placeholder 6"/>
          <p:cNvSpPr>
            <a:spLocks noGrp="1"/>
          </p:cNvSpPr>
          <p:nvPr>
            <p:ph type="sldNum" sz="quarter" idx="12"/>
          </p:nvPr>
        </p:nvSpPr>
        <p:spPr/>
        <p:txBody>
          <a:bodyPr/>
          <a:lstStyle/>
          <a:p>
            <a:fld id="{68A274D8-BDF7-394B-B94E-BD6A355A686C}" type="slidenum">
              <a:rPr lang="en-US" smtClean="0"/>
              <a:pPr/>
              <a:t>1</a:t>
            </a:fld>
            <a:endParaRPr lang="en-US"/>
          </a:p>
        </p:txBody>
      </p:sp>
      <p:sp>
        <p:nvSpPr>
          <p:cNvPr id="9" name="TextBox 8"/>
          <p:cNvSpPr txBox="1"/>
          <p:nvPr/>
        </p:nvSpPr>
        <p:spPr>
          <a:xfrm>
            <a:off x="4572001" y="1124390"/>
            <a:ext cx="2826608" cy="523220"/>
          </a:xfrm>
          <a:prstGeom prst="rect">
            <a:avLst/>
          </a:prstGeom>
          <a:noFill/>
          <a:effectLst>
            <a:outerShdw blurRad="50800" dist="38100" dir="5400000" algn="t" rotWithShape="0">
              <a:schemeClr val="tx1">
                <a:alpha val="54000"/>
              </a:schemeClr>
            </a:outerShdw>
          </a:effectLst>
        </p:spPr>
        <p:txBody>
          <a:bodyPr wrap="square" rtlCol="0">
            <a:spAutoFit/>
          </a:bodyPr>
          <a:lstStyle/>
          <a:p>
            <a:r>
              <a:rPr lang="en-US" sz="2800" b="1" dirty="0">
                <a:solidFill>
                  <a:schemeClr val="accent2"/>
                </a:solidFill>
              </a:rPr>
              <a:t>Bio</a:t>
            </a:r>
            <a:r>
              <a:rPr lang="en-US" sz="2800" dirty="0">
                <a:solidFill>
                  <a:schemeClr val="accent2"/>
                </a:solidFill>
              </a:rPr>
              <a:t>:</a:t>
            </a:r>
            <a:endParaRPr lang="en-US" sz="2800" b="1" i="1" dirty="0">
              <a:solidFill>
                <a:schemeClr val="accent2"/>
              </a:solidFill>
            </a:endParaRPr>
          </a:p>
        </p:txBody>
      </p:sp>
      <p:sp>
        <p:nvSpPr>
          <p:cNvPr id="8" name="Rectangle 7"/>
          <p:cNvSpPr/>
          <p:nvPr/>
        </p:nvSpPr>
        <p:spPr>
          <a:xfrm>
            <a:off x="-173713" y="4082509"/>
            <a:ext cx="2111989" cy="248209"/>
          </a:xfrm>
          <a:prstGeom prst="rect">
            <a:avLst/>
          </a:prstGeom>
        </p:spPr>
        <p:txBody>
          <a:bodyPr wrap="square">
            <a:spAutoFit/>
          </a:bodyPr>
          <a:lstStyle/>
          <a:p>
            <a:endParaRPr lang="en-US" sz="1013" i="1" dirty="0"/>
          </a:p>
        </p:txBody>
      </p:sp>
      <p:sp>
        <p:nvSpPr>
          <p:cNvPr id="6" name="Rectangle 5"/>
          <p:cNvSpPr/>
          <p:nvPr/>
        </p:nvSpPr>
        <p:spPr>
          <a:xfrm>
            <a:off x="554199" y="4368440"/>
            <a:ext cx="3336483" cy="1323439"/>
          </a:xfrm>
          <a:prstGeom prst="rect">
            <a:avLst/>
          </a:prstGeom>
        </p:spPr>
        <p:txBody>
          <a:bodyPr wrap="square">
            <a:spAutoFit/>
          </a:bodyPr>
          <a:lstStyle/>
          <a:p>
            <a:pPr algn="just"/>
            <a:r>
              <a:rPr lang="en-US" sz="1600" dirty="0"/>
              <a:t>“</a:t>
            </a:r>
            <a:r>
              <a:rPr lang="en-US" sz="1600" i="1" dirty="0"/>
              <a:t>I chose my specialty because I wanted to help children safely participate in exercise and activity, while managing their illnesses and injuries appropriately.”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64" y="1806953"/>
            <a:ext cx="3577672" cy="2237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9668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results	</a:t>
            </a:r>
          </a:p>
        </p:txBody>
      </p:sp>
      <p:sp>
        <p:nvSpPr>
          <p:cNvPr id="3" name="Content Placeholder 2"/>
          <p:cNvSpPr>
            <a:spLocks noGrp="1"/>
          </p:cNvSpPr>
          <p:nvPr>
            <p:ph idx="1"/>
          </p:nvPr>
        </p:nvSpPr>
        <p:spPr>
          <a:xfrm>
            <a:off x="400050" y="1437249"/>
            <a:ext cx="8343900" cy="4500563"/>
          </a:xfrm>
        </p:spPr>
        <p:txBody>
          <a:bodyPr>
            <a:normAutofit lnSpcReduction="10000"/>
          </a:bodyPr>
          <a:lstStyle/>
          <a:p>
            <a:pPr marL="0" indent="0">
              <a:buNone/>
            </a:pPr>
            <a:endParaRPr lang="en-US" dirty="0"/>
          </a:p>
          <a:p>
            <a:r>
              <a:rPr lang="en-US" dirty="0"/>
              <a:t>70% of athletes discontinue organized sports by age 13</a:t>
            </a:r>
          </a:p>
          <a:p>
            <a:endParaRPr lang="en-US" dirty="0"/>
          </a:p>
          <a:p>
            <a:r>
              <a:rPr lang="en-US" dirty="0"/>
              <a:t>Of the 30% who still play sports in high school…..</a:t>
            </a:r>
          </a:p>
          <a:p>
            <a:pPr lvl="1"/>
            <a:r>
              <a:rPr lang="en-US" dirty="0"/>
              <a:t>3-11% of those go on to compete in college</a:t>
            </a:r>
          </a:p>
          <a:p>
            <a:pPr lvl="1"/>
            <a:r>
              <a:rPr lang="en-US" dirty="0"/>
              <a:t>1% of high school athletes receive a sports scholarship</a:t>
            </a:r>
          </a:p>
          <a:p>
            <a:pPr lvl="1"/>
            <a:r>
              <a:rPr lang="en-US" dirty="0"/>
              <a:t>0.03 – 0.5% of high school athletes reach the professional level</a:t>
            </a:r>
          </a:p>
          <a:p>
            <a:endParaRPr lang="en-US" dirty="0"/>
          </a:p>
          <a:p>
            <a:r>
              <a:rPr lang="en-US" dirty="0"/>
              <a:t>At least 50% of injuries are related to overuse</a:t>
            </a:r>
          </a:p>
          <a:p>
            <a:endParaRPr lang="en-US" dirty="0"/>
          </a:p>
          <a:p>
            <a:r>
              <a:rPr lang="en-US" dirty="0"/>
              <a:t>Athletes in organized sports have &gt;2:1 injury ratio compared to free play activities</a:t>
            </a:r>
          </a:p>
        </p:txBody>
      </p:sp>
      <p:sp>
        <p:nvSpPr>
          <p:cNvPr id="4" name="Slide Number Placeholder 3"/>
          <p:cNvSpPr>
            <a:spLocks noGrp="1"/>
          </p:cNvSpPr>
          <p:nvPr>
            <p:ph type="sldNum" sz="quarter" idx="12"/>
          </p:nvPr>
        </p:nvSpPr>
        <p:spPr/>
        <p:txBody>
          <a:bodyPr/>
          <a:lstStyle/>
          <a:p>
            <a:fld id="{68A274D8-BDF7-394B-B94E-BD6A355A686C}" type="slidenum">
              <a:rPr lang="en-US" smtClean="0"/>
              <a:t>10</a:t>
            </a:fld>
            <a:endParaRPr lang="en-US"/>
          </a:p>
        </p:txBody>
      </p:sp>
    </p:spTree>
    <p:extLst>
      <p:ext uri="{BB962C8B-B14F-4D97-AF65-F5344CB8AC3E}">
        <p14:creationId xmlns:p14="http://schemas.microsoft.com/office/powerpoint/2010/main" val="218993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Distribution of child activities – 40 years ago</a:t>
            </a:r>
          </a:p>
        </p:txBody>
      </p:sp>
      <p:sp>
        <p:nvSpPr>
          <p:cNvPr id="5" name="Slide Number Placeholder 4"/>
          <p:cNvSpPr>
            <a:spLocks noGrp="1"/>
          </p:cNvSpPr>
          <p:nvPr>
            <p:ph type="sldNum" sz="quarter" idx="12"/>
          </p:nvPr>
        </p:nvSpPr>
        <p:spPr/>
        <p:txBody>
          <a:bodyPr/>
          <a:lstStyle/>
          <a:p>
            <a:fld id="{68A274D8-BDF7-394B-B94E-BD6A355A686C}" type="slidenum">
              <a:rPr lang="en-US" smtClean="0"/>
              <a:t>11</a:t>
            </a:fld>
            <a:endParaRPr lang="en-US"/>
          </a:p>
        </p:txBody>
      </p:sp>
      <p:pic>
        <p:nvPicPr>
          <p:cNvPr id="1026" name="Picture 2" descr="Image result for bell curve">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796112"/>
            <a:ext cx="7620000" cy="2847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248A55-9D40-4914-B0F5-838C7320F423}"/>
              </a:ext>
            </a:extLst>
          </p:cNvPr>
          <p:cNvSpPr txBox="1"/>
          <p:nvPr/>
        </p:nvSpPr>
        <p:spPr>
          <a:xfrm>
            <a:off x="762000" y="4818185"/>
            <a:ext cx="2018714" cy="369332"/>
          </a:xfrm>
          <a:prstGeom prst="rect">
            <a:avLst/>
          </a:prstGeom>
          <a:noFill/>
        </p:spPr>
        <p:txBody>
          <a:bodyPr wrap="square" rtlCol="0">
            <a:spAutoFit/>
          </a:bodyPr>
          <a:lstStyle/>
          <a:p>
            <a:r>
              <a:rPr lang="en-US" dirty="0"/>
              <a:t>Obese, not active</a:t>
            </a:r>
          </a:p>
        </p:txBody>
      </p:sp>
      <p:sp>
        <p:nvSpPr>
          <p:cNvPr id="10" name="TextBox 9">
            <a:extLst>
              <a:ext uri="{FF2B5EF4-FFF2-40B4-BE49-F238E27FC236}">
                <a16:creationId xmlns:a16="http://schemas.microsoft.com/office/drawing/2014/main" id="{1B09916E-4046-490D-870F-889775E6F119}"/>
              </a:ext>
            </a:extLst>
          </p:cNvPr>
          <p:cNvSpPr txBox="1"/>
          <p:nvPr/>
        </p:nvSpPr>
        <p:spPr>
          <a:xfrm>
            <a:off x="3458308" y="4758342"/>
            <a:ext cx="2018714" cy="646331"/>
          </a:xfrm>
          <a:prstGeom prst="rect">
            <a:avLst/>
          </a:prstGeom>
          <a:noFill/>
        </p:spPr>
        <p:txBody>
          <a:bodyPr wrap="square" rtlCol="0">
            <a:spAutoFit/>
          </a:bodyPr>
          <a:lstStyle/>
          <a:p>
            <a:r>
              <a:rPr lang="en-US" dirty="0"/>
              <a:t>Active free play, variety of sports</a:t>
            </a:r>
          </a:p>
        </p:txBody>
      </p:sp>
      <p:sp>
        <p:nvSpPr>
          <p:cNvPr id="11" name="TextBox 10">
            <a:extLst>
              <a:ext uri="{FF2B5EF4-FFF2-40B4-BE49-F238E27FC236}">
                <a16:creationId xmlns:a16="http://schemas.microsoft.com/office/drawing/2014/main" id="{43A1C787-45A8-4663-BFB3-80D4631215A0}"/>
              </a:ext>
            </a:extLst>
          </p:cNvPr>
          <p:cNvSpPr txBox="1"/>
          <p:nvPr/>
        </p:nvSpPr>
        <p:spPr>
          <a:xfrm>
            <a:off x="5903741" y="4758342"/>
            <a:ext cx="2018714" cy="646331"/>
          </a:xfrm>
          <a:prstGeom prst="rect">
            <a:avLst/>
          </a:prstGeom>
          <a:noFill/>
        </p:spPr>
        <p:txBody>
          <a:bodyPr wrap="square" rtlCol="0">
            <a:spAutoFit/>
          </a:bodyPr>
          <a:lstStyle/>
          <a:p>
            <a:r>
              <a:rPr lang="en-US" dirty="0"/>
              <a:t>Specialized, club sports</a:t>
            </a:r>
          </a:p>
        </p:txBody>
      </p:sp>
    </p:spTree>
    <p:extLst>
      <p:ext uri="{BB962C8B-B14F-4D97-AF65-F5344CB8AC3E}">
        <p14:creationId xmlns:p14="http://schemas.microsoft.com/office/powerpoint/2010/main" val="21432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4" name="Slide Number Placeholder 3"/>
          <p:cNvSpPr>
            <a:spLocks noGrp="1"/>
          </p:cNvSpPr>
          <p:nvPr>
            <p:ph type="sldNum" sz="quarter" idx="12"/>
          </p:nvPr>
        </p:nvSpPr>
        <p:spPr/>
        <p:txBody>
          <a:bodyPr/>
          <a:lstStyle/>
          <a:p>
            <a:fld id="{68A274D8-BDF7-394B-B94E-BD6A355A686C}" type="slidenum">
              <a:rPr lang="en-US" smtClean="0"/>
              <a:t>12</a:t>
            </a:fld>
            <a:endParaRPr lang="en-US"/>
          </a:p>
        </p:txBody>
      </p:sp>
      <p:pic>
        <p:nvPicPr>
          <p:cNvPr id="2050" name="Picture 2" descr="Image result for inverted bell curve">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7269" y="1524001"/>
            <a:ext cx="6786233" cy="30554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EE68698-0D6E-476A-9F19-63207B8DD401}"/>
              </a:ext>
            </a:extLst>
          </p:cNvPr>
          <p:cNvSpPr txBox="1"/>
          <p:nvPr/>
        </p:nvSpPr>
        <p:spPr>
          <a:xfrm>
            <a:off x="1261403" y="4714855"/>
            <a:ext cx="2018714" cy="369332"/>
          </a:xfrm>
          <a:prstGeom prst="rect">
            <a:avLst/>
          </a:prstGeom>
          <a:noFill/>
        </p:spPr>
        <p:txBody>
          <a:bodyPr wrap="square" rtlCol="0">
            <a:spAutoFit/>
          </a:bodyPr>
          <a:lstStyle/>
          <a:p>
            <a:r>
              <a:rPr lang="en-US" dirty="0"/>
              <a:t>Obese, not active</a:t>
            </a:r>
          </a:p>
        </p:txBody>
      </p:sp>
      <p:sp>
        <p:nvSpPr>
          <p:cNvPr id="10" name="TextBox 9">
            <a:extLst>
              <a:ext uri="{FF2B5EF4-FFF2-40B4-BE49-F238E27FC236}">
                <a16:creationId xmlns:a16="http://schemas.microsoft.com/office/drawing/2014/main" id="{E27926C5-A2BD-4C68-852C-14D4430C0864}"/>
              </a:ext>
            </a:extLst>
          </p:cNvPr>
          <p:cNvSpPr txBox="1"/>
          <p:nvPr/>
        </p:nvSpPr>
        <p:spPr>
          <a:xfrm>
            <a:off x="3704493" y="4679685"/>
            <a:ext cx="2018714" cy="646331"/>
          </a:xfrm>
          <a:prstGeom prst="rect">
            <a:avLst/>
          </a:prstGeom>
          <a:noFill/>
        </p:spPr>
        <p:txBody>
          <a:bodyPr wrap="square" rtlCol="0">
            <a:spAutoFit/>
          </a:bodyPr>
          <a:lstStyle/>
          <a:p>
            <a:r>
              <a:rPr lang="en-US" dirty="0"/>
              <a:t>Active free play, variety of sports</a:t>
            </a:r>
          </a:p>
        </p:txBody>
      </p:sp>
      <p:sp>
        <p:nvSpPr>
          <p:cNvPr id="11" name="TextBox 10">
            <a:extLst>
              <a:ext uri="{FF2B5EF4-FFF2-40B4-BE49-F238E27FC236}">
                <a16:creationId xmlns:a16="http://schemas.microsoft.com/office/drawing/2014/main" id="{DFD581F3-67F8-4BD8-99E9-ABF0DBD1A20D}"/>
              </a:ext>
            </a:extLst>
          </p:cNvPr>
          <p:cNvSpPr txBox="1"/>
          <p:nvPr/>
        </p:nvSpPr>
        <p:spPr>
          <a:xfrm>
            <a:off x="6044418" y="4679685"/>
            <a:ext cx="2018714" cy="646331"/>
          </a:xfrm>
          <a:prstGeom prst="rect">
            <a:avLst/>
          </a:prstGeom>
          <a:noFill/>
        </p:spPr>
        <p:txBody>
          <a:bodyPr wrap="square" rtlCol="0">
            <a:spAutoFit/>
          </a:bodyPr>
          <a:lstStyle/>
          <a:p>
            <a:r>
              <a:rPr lang="en-US" dirty="0"/>
              <a:t>Specialized, club sports</a:t>
            </a:r>
          </a:p>
        </p:txBody>
      </p:sp>
      <p:sp>
        <p:nvSpPr>
          <p:cNvPr id="3" name="Oval 2">
            <a:extLst>
              <a:ext uri="{FF2B5EF4-FFF2-40B4-BE49-F238E27FC236}">
                <a16:creationId xmlns:a16="http://schemas.microsoft.com/office/drawing/2014/main" id="{41337A8D-5B42-4514-B5AC-A12BB80D36A7}"/>
              </a:ext>
            </a:extLst>
          </p:cNvPr>
          <p:cNvSpPr/>
          <p:nvPr/>
        </p:nvSpPr>
        <p:spPr>
          <a:xfrm>
            <a:off x="5867106" y="801858"/>
            <a:ext cx="1814733" cy="3615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ECAE81A-08D0-41CF-9878-E6256A0DE9FA}"/>
              </a:ext>
            </a:extLst>
          </p:cNvPr>
          <p:cNvSpPr txBox="1"/>
          <p:nvPr/>
        </p:nvSpPr>
        <p:spPr>
          <a:xfrm>
            <a:off x="7681839" y="1289344"/>
            <a:ext cx="1336431" cy="646331"/>
          </a:xfrm>
          <a:prstGeom prst="rect">
            <a:avLst/>
          </a:prstGeom>
          <a:noFill/>
        </p:spPr>
        <p:txBody>
          <a:bodyPr wrap="square" rtlCol="0">
            <a:spAutoFit/>
          </a:bodyPr>
          <a:lstStyle/>
          <a:p>
            <a:r>
              <a:rPr lang="en-US" dirty="0"/>
              <a:t>Today’s talk</a:t>
            </a:r>
          </a:p>
        </p:txBody>
      </p:sp>
      <p:cxnSp>
        <p:nvCxnSpPr>
          <p:cNvPr id="14" name="Straight Arrow Connector 13">
            <a:extLst>
              <a:ext uri="{FF2B5EF4-FFF2-40B4-BE49-F238E27FC236}">
                <a16:creationId xmlns:a16="http://schemas.microsoft.com/office/drawing/2014/main" id="{76C17EF1-46ED-4FD3-9FD9-DB59F69CDAC5}"/>
              </a:ext>
            </a:extLst>
          </p:cNvPr>
          <p:cNvCxnSpPr>
            <a:cxnSpLocks/>
          </p:cNvCxnSpPr>
          <p:nvPr/>
        </p:nvCxnSpPr>
        <p:spPr>
          <a:xfrm flipH="1">
            <a:off x="6984609" y="1899138"/>
            <a:ext cx="808893" cy="436099"/>
          </a:xfrm>
          <a:prstGeom prst="straightConnector1">
            <a:avLst/>
          </a:prstGeom>
          <a:ln w="28575">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2068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adults ruin youth sports??</a:t>
            </a:r>
          </a:p>
        </p:txBody>
      </p:sp>
      <p:sp>
        <p:nvSpPr>
          <p:cNvPr id="3" name="Content Placeholder 2"/>
          <p:cNvSpPr>
            <a:spLocks noGrp="1"/>
          </p:cNvSpPr>
          <p:nvPr>
            <p:ph idx="1"/>
          </p:nvPr>
        </p:nvSpPr>
        <p:spPr>
          <a:xfrm>
            <a:off x="400050" y="1338776"/>
            <a:ext cx="8343900" cy="4527452"/>
          </a:xfrm>
        </p:spPr>
        <p:txBody>
          <a:bodyPr>
            <a:normAutofit lnSpcReduction="10000"/>
          </a:bodyPr>
          <a:lstStyle/>
          <a:p>
            <a:pPr marL="0" indent="0">
              <a:buNone/>
            </a:pPr>
            <a:r>
              <a:rPr lang="en-US" dirty="0"/>
              <a:t>Sports specialization</a:t>
            </a:r>
          </a:p>
          <a:p>
            <a:r>
              <a:rPr lang="en-US" dirty="0"/>
              <a:t>Select and travel leagues start at age 7</a:t>
            </a:r>
          </a:p>
          <a:p>
            <a:r>
              <a:rPr lang="en-US" dirty="0"/>
              <a:t>Pressure athletes to commit to year-round participation, excluding participation in other sports</a:t>
            </a:r>
          </a:p>
          <a:p>
            <a:r>
              <a:rPr lang="en-US" dirty="0"/>
              <a:t>Promise early talent identification by coaches, media, sporting industry, colleges, and society in general</a:t>
            </a:r>
          </a:p>
          <a:p>
            <a:r>
              <a:rPr lang="en-US" dirty="0"/>
              <a:t>College recruitment starts in 6th grade.</a:t>
            </a:r>
          </a:p>
          <a:p>
            <a:pPr marL="0" indent="0">
              <a:buNone/>
            </a:pPr>
            <a:endParaRPr lang="en-US" dirty="0"/>
          </a:p>
          <a:p>
            <a:pPr marL="0" indent="0">
              <a:buNone/>
            </a:pPr>
            <a:r>
              <a:rPr lang="en-US" dirty="0"/>
              <a:t>The data</a:t>
            </a:r>
          </a:p>
          <a:p>
            <a:r>
              <a:rPr lang="en-US" dirty="0"/>
              <a:t>Only 1% of athletes get a college scholarship</a:t>
            </a:r>
          </a:p>
          <a:p>
            <a:r>
              <a:rPr lang="en-US" dirty="0"/>
              <a:t>Athletes who specialize before puberty have more injuries and quit at an earlier age</a:t>
            </a:r>
          </a:p>
          <a:p>
            <a:pPr marL="0" indent="0">
              <a:buNone/>
            </a:pPr>
            <a:endParaRPr lang="en-US" dirty="0"/>
          </a:p>
        </p:txBody>
      </p:sp>
      <p:sp>
        <p:nvSpPr>
          <p:cNvPr id="4" name="Slide Number Placeholder 3"/>
          <p:cNvSpPr>
            <a:spLocks noGrp="1"/>
          </p:cNvSpPr>
          <p:nvPr>
            <p:ph type="sldNum" sz="quarter" idx="12"/>
          </p:nvPr>
        </p:nvSpPr>
        <p:spPr/>
        <p:txBody>
          <a:bodyPr/>
          <a:lstStyle/>
          <a:p>
            <a:fld id="{68A274D8-BDF7-394B-B94E-BD6A355A686C}" type="slidenum">
              <a:rPr lang="en-US" smtClean="0"/>
              <a:t>13</a:t>
            </a:fld>
            <a:endParaRPr lang="en-US"/>
          </a:p>
        </p:txBody>
      </p:sp>
    </p:spTree>
    <p:extLst>
      <p:ext uri="{BB962C8B-B14F-4D97-AF65-F5344CB8AC3E}">
        <p14:creationId xmlns:p14="http://schemas.microsoft.com/office/powerpoint/2010/main" val="153311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64C746-DA90-4A10-BC48-59A6928A805F}"/>
              </a:ext>
            </a:extLst>
          </p:cNvPr>
          <p:cNvSpPr>
            <a:spLocks noGrp="1"/>
          </p:cNvSpPr>
          <p:nvPr>
            <p:ph sz="half" idx="2"/>
          </p:nvPr>
        </p:nvSpPr>
        <p:spPr>
          <a:xfrm>
            <a:off x="400051" y="1524000"/>
            <a:ext cx="8343899" cy="4236719"/>
          </a:xfrm>
        </p:spPr>
        <p:txBody>
          <a:bodyPr>
            <a:normAutofit lnSpcReduction="10000"/>
          </a:bodyPr>
          <a:lstStyle/>
          <a:p>
            <a:pPr marL="0" indent="0">
              <a:buNone/>
            </a:pPr>
            <a:r>
              <a:rPr lang="en-US" b="1" dirty="0"/>
              <a:t>Early Specialization</a:t>
            </a:r>
            <a:endParaRPr lang="en-US" dirty="0"/>
          </a:p>
          <a:p>
            <a:r>
              <a:rPr lang="en-US" dirty="0"/>
              <a:t>Goal = produce elite athletes</a:t>
            </a:r>
          </a:p>
          <a:p>
            <a:r>
              <a:rPr lang="en-US" dirty="0"/>
              <a:t>Con = shorter athletic careers</a:t>
            </a:r>
          </a:p>
          <a:p>
            <a:pPr marL="0" indent="0">
              <a:buNone/>
            </a:pPr>
            <a:endParaRPr lang="en-US" b="1" dirty="0"/>
          </a:p>
          <a:p>
            <a:pPr marL="0" indent="0">
              <a:buNone/>
            </a:pPr>
            <a:r>
              <a:rPr lang="en-US" b="1" dirty="0"/>
              <a:t>Early Diversification</a:t>
            </a:r>
          </a:p>
          <a:p>
            <a:r>
              <a:rPr lang="en-US" dirty="0"/>
              <a:t>Goal = encourage lifelong health and fitness</a:t>
            </a:r>
          </a:p>
          <a:p>
            <a:r>
              <a:rPr lang="en-US" dirty="0"/>
              <a:t>Sample variety of sports</a:t>
            </a:r>
          </a:p>
          <a:p>
            <a:r>
              <a:rPr lang="en-US" dirty="0"/>
              <a:t>Include deliberate free play (pick-up games)</a:t>
            </a:r>
          </a:p>
          <a:p>
            <a:r>
              <a:rPr lang="en-US" dirty="0"/>
              <a:t>Pros: learn many sports skills, experience variety of social interactions with teammates and adults, less likely to drop out in the future</a:t>
            </a:r>
          </a:p>
        </p:txBody>
      </p:sp>
      <p:sp>
        <p:nvSpPr>
          <p:cNvPr id="4" name="Slide Number Placeholder 3">
            <a:extLst>
              <a:ext uri="{FF2B5EF4-FFF2-40B4-BE49-F238E27FC236}">
                <a16:creationId xmlns:a16="http://schemas.microsoft.com/office/drawing/2014/main" id="{9CEB2E0F-8CD3-40A7-830C-8C74D2CCB7A9}"/>
              </a:ext>
            </a:extLst>
          </p:cNvPr>
          <p:cNvSpPr>
            <a:spLocks noGrp="1"/>
          </p:cNvSpPr>
          <p:nvPr>
            <p:ph type="sldNum" sz="quarter" idx="12"/>
          </p:nvPr>
        </p:nvSpPr>
        <p:spPr/>
        <p:txBody>
          <a:bodyPr/>
          <a:lstStyle/>
          <a:p>
            <a:fld id="{68A274D8-BDF7-394B-B94E-BD6A355A686C}" type="slidenum">
              <a:rPr lang="en-US" smtClean="0"/>
              <a:t>14</a:t>
            </a:fld>
            <a:endParaRPr lang="en-US" dirty="0"/>
          </a:p>
        </p:txBody>
      </p:sp>
      <p:sp>
        <p:nvSpPr>
          <p:cNvPr id="5" name="Title 4">
            <a:extLst>
              <a:ext uri="{FF2B5EF4-FFF2-40B4-BE49-F238E27FC236}">
                <a16:creationId xmlns:a16="http://schemas.microsoft.com/office/drawing/2014/main" id="{7EDB5EB5-E155-41CC-97F8-235F4ACF54CA}"/>
              </a:ext>
            </a:extLst>
          </p:cNvPr>
          <p:cNvSpPr>
            <a:spLocks noGrp="1"/>
          </p:cNvSpPr>
          <p:nvPr>
            <p:ph type="title"/>
          </p:nvPr>
        </p:nvSpPr>
        <p:spPr/>
        <p:txBody>
          <a:bodyPr/>
          <a:lstStyle/>
          <a:p>
            <a:r>
              <a:rPr lang="en-US" dirty="0"/>
              <a:t>Early vs Late specialization</a:t>
            </a:r>
          </a:p>
        </p:txBody>
      </p:sp>
    </p:spTree>
    <p:extLst>
      <p:ext uri="{BB962C8B-B14F-4D97-AF65-F5344CB8AC3E}">
        <p14:creationId xmlns:p14="http://schemas.microsoft.com/office/powerpoint/2010/main" val="2830853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DB1E65F-2EE1-4270-A2B1-7A469137A5FC}"/>
              </a:ext>
            </a:extLst>
          </p:cNvPr>
          <p:cNvSpPr>
            <a:spLocks noGrp="1"/>
          </p:cNvSpPr>
          <p:nvPr>
            <p:ph type="title"/>
          </p:nvPr>
        </p:nvSpPr>
        <p:spPr/>
        <p:txBody>
          <a:bodyPr/>
          <a:lstStyle/>
          <a:p>
            <a:r>
              <a:rPr lang="en-US" dirty="0"/>
              <a:t>Pros of early diversification</a:t>
            </a:r>
          </a:p>
        </p:txBody>
      </p:sp>
      <p:sp>
        <p:nvSpPr>
          <p:cNvPr id="9" name="Content Placeholder 8">
            <a:extLst>
              <a:ext uri="{FF2B5EF4-FFF2-40B4-BE49-F238E27FC236}">
                <a16:creationId xmlns:a16="http://schemas.microsoft.com/office/drawing/2014/main" id="{DD9EA00C-59A9-4402-9D2E-3F0DFA2ACA6A}"/>
              </a:ext>
            </a:extLst>
          </p:cNvPr>
          <p:cNvSpPr>
            <a:spLocks noGrp="1"/>
          </p:cNvSpPr>
          <p:nvPr>
            <p:ph idx="1"/>
          </p:nvPr>
        </p:nvSpPr>
        <p:spPr/>
        <p:txBody>
          <a:bodyPr/>
          <a:lstStyle/>
          <a:p>
            <a:r>
              <a:rPr lang="en-US" dirty="0"/>
              <a:t>Explore variety of sports</a:t>
            </a:r>
          </a:p>
          <a:p>
            <a:r>
              <a:rPr lang="en-US" dirty="0"/>
              <a:t>Physical, cognitive, social growth in a variety of positive environments</a:t>
            </a:r>
          </a:p>
          <a:p>
            <a:r>
              <a:rPr lang="en-US" dirty="0"/>
              <a:t>Develop intrinsic motivation</a:t>
            </a:r>
          </a:p>
          <a:p>
            <a:r>
              <a:rPr lang="en-US" dirty="0"/>
              <a:t>Learn fundamental movement skills which translate into multiple of sports</a:t>
            </a:r>
          </a:p>
          <a:p>
            <a:pPr lvl="1"/>
            <a:r>
              <a:rPr lang="en-US" dirty="0"/>
              <a:t>Can transfer skills to primary sport later</a:t>
            </a:r>
          </a:p>
          <a:p>
            <a:pPr lvl="1"/>
            <a:r>
              <a:rPr lang="en-US" dirty="0"/>
              <a:t>Require less deliberate practice at their chosen sport</a:t>
            </a:r>
          </a:p>
          <a:p>
            <a:pPr lvl="1"/>
            <a:r>
              <a:rPr lang="en-US" dirty="0"/>
              <a:t>Continue using skills in adulthood</a:t>
            </a:r>
          </a:p>
          <a:p>
            <a:r>
              <a:rPr lang="en-US" dirty="0"/>
              <a:t>Examples</a:t>
            </a:r>
          </a:p>
          <a:p>
            <a:pPr lvl="1"/>
            <a:r>
              <a:rPr lang="en-US" dirty="0"/>
              <a:t>Good jumpers can succeed in football, track, soccer, basketball, volleyball……..</a:t>
            </a:r>
          </a:p>
          <a:p>
            <a:endParaRPr lang="en-US" dirty="0"/>
          </a:p>
        </p:txBody>
      </p:sp>
      <p:sp>
        <p:nvSpPr>
          <p:cNvPr id="6" name="Slide Number Placeholder 5">
            <a:extLst>
              <a:ext uri="{FF2B5EF4-FFF2-40B4-BE49-F238E27FC236}">
                <a16:creationId xmlns:a16="http://schemas.microsoft.com/office/drawing/2014/main" id="{17FE32B5-F154-4187-9D52-F1272C5D5E38}"/>
              </a:ext>
            </a:extLst>
          </p:cNvPr>
          <p:cNvSpPr>
            <a:spLocks noGrp="1"/>
          </p:cNvSpPr>
          <p:nvPr>
            <p:ph type="sldNum" sz="quarter" idx="12"/>
          </p:nvPr>
        </p:nvSpPr>
        <p:spPr/>
        <p:txBody>
          <a:bodyPr/>
          <a:lstStyle/>
          <a:p>
            <a:fld id="{68A274D8-BDF7-394B-B94E-BD6A355A686C}" type="slidenum">
              <a:rPr lang="en-US" smtClean="0"/>
              <a:t>15</a:t>
            </a:fld>
            <a:endParaRPr lang="en-US"/>
          </a:p>
        </p:txBody>
      </p:sp>
    </p:spTree>
    <p:extLst>
      <p:ext uri="{BB962C8B-B14F-4D97-AF65-F5344CB8AC3E}">
        <p14:creationId xmlns:p14="http://schemas.microsoft.com/office/powerpoint/2010/main" val="272685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B7CD3C-DEE9-4C41-B691-A1C95AA58180}"/>
              </a:ext>
            </a:extLst>
          </p:cNvPr>
          <p:cNvSpPr>
            <a:spLocks noGrp="1"/>
          </p:cNvSpPr>
          <p:nvPr>
            <p:ph type="title"/>
          </p:nvPr>
        </p:nvSpPr>
        <p:spPr/>
        <p:txBody>
          <a:bodyPr/>
          <a:lstStyle/>
          <a:p>
            <a:r>
              <a:rPr lang="en-US" dirty="0"/>
              <a:t>Early diversification</a:t>
            </a:r>
          </a:p>
        </p:txBody>
      </p:sp>
      <p:sp>
        <p:nvSpPr>
          <p:cNvPr id="9" name="Content Placeholder 8">
            <a:extLst>
              <a:ext uri="{FF2B5EF4-FFF2-40B4-BE49-F238E27FC236}">
                <a16:creationId xmlns:a16="http://schemas.microsoft.com/office/drawing/2014/main" id="{5EFFEBFC-DCE3-4CF8-9369-29BE2722AE45}"/>
              </a:ext>
            </a:extLst>
          </p:cNvPr>
          <p:cNvSpPr>
            <a:spLocks noGrp="1"/>
          </p:cNvSpPr>
          <p:nvPr>
            <p:ph idx="1"/>
          </p:nvPr>
        </p:nvSpPr>
        <p:spPr/>
        <p:txBody>
          <a:bodyPr/>
          <a:lstStyle/>
          <a:p>
            <a:r>
              <a:rPr lang="en-US" dirty="0"/>
              <a:t>Numerous surveys of elite athletes</a:t>
            </a:r>
          </a:p>
          <a:p>
            <a:pPr lvl="1"/>
            <a:r>
              <a:rPr lang="en-US" dirty="0"/>
              <a:t>Intense training delayed until late adolescence</a:t>
            </a:r>
          </a:p>
          <a:p>
            <a:pPr lvl="1"/>
            <a:r>
              <a:rPr lang="en-US" dirty="0"/>
              <a:t>Played multiple sports before specializing</a:t>
            </a:r>
          </a:p>
          <a:p>
            <a:pPr lvl="1"/>
            <a:r>
              <a:rPr lang="en-US" dirty="0"/>
              <a:t>Early diversification with late specialization</a:t>
            </a:r>
          </a:p>
          <a:p>
            <a:r>
              <a:rPr lang="en-US" dirty="0"/>
              <a:t>Division 1 NCAA athletes</a:t>
            </a:r>
          </a:p>
          <a:p>
            <a:pPr lvl="1"/>
            <a:r>
              <a:rPr lang="en-US" dirty="0"/>
              <a:t>More likely to be multi-sport athletes in high school</a:t>
            </a:r>
          </a:p>
          <a:p>
            <a:pPr lvl="1"/>
            <a:r>
              <a:rPr lang="en-US" dirty="0"/>
              <a:t>Their first organized sport is less often the one they play in college</a:t>
            </a:r>
          </a:p>
          <a:p>
            <a:pPr lvl="1"/>
            <a:r>
              <a:rPr lang="en-US" dirty="0"/>
              <a:t>Example – Tom Brady and Michael Jordan both focused on baseball first</a:t>
            </a:r>
          </a:p>
          <a:p>
            <a:r>
              <a:rPr lang="en-US" dirty="0"/>
              <a:t>2015 NFL Scouting Combine – 322 elite college athletes</a:t>
            </a:r>
          </a:p>
          <a:p>
            <a:pPr lvl="1"/>
            <a:r>
              <a:rPr lang="en-US" dirty="0"/>
              <a:t>87% were multi-sport athletes in high school</a:t>
            </a:r>
          </a:p>
        </p:txBody>
      </p:sp>
      <p:sp>
        <p:nvSpPr>
          <p:cNvPr id="6" name="Slide Number Placeholder 5">
            <a:extLst>
              <a:ext uri="{FF2B5EF4-FFF2-40B4-BE49-F238E27FC236}">
                <a16:creationId xmlns:a16="http://schemas.microsoft.com/office/drawing/2014/main" id="{5CC2268A-C748-48FC-A1EE-F05C89FDE1A7}"/>
              </a:ext>
            </a:extLst>
          </p:cNvPr>
          <p:cNvSpPr>
            <a:spLocks noGrp="1"/>
          </p:cNvSpPr>
          <p:nvPr>
            <p:ph type="sldNum" sz="quarter" idx="12"/>
          </p:nvPr>
        </p:nvSpPr>
        <p:spPr/>
        <p:txBody>
          <a:bodyPr/>
          <a:lstStyle/>
          <a:p>
            <a:fld id="{68A274D8-BDF7-394B-B94E-BD6A355A686C}" type="slidenum">
              <a:rPr lang="en-US" smtClean="0"/>
              <a:t>16</a:t>
            </a:fld>
            <a:endParaRPr lang="en-US"/>
          </a:p>
        </p:txBody>
      </p:sp>
    </p:spTree>
    <p:extLst>
      <p:ext uri="{BB962C8B-B14F-4D97-AF65-F5344CB8AC3E}">
        <p14:creationId xmlns:p14="http://schemas.microsoft.com/office/powerpoint/2010/main" val="10340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CBCAF9-4535-4E59-8B41-C0380F01F36A}"/>
              </a:ext>
            </a:extLst>
          </p:cNvPr>
          <p:cNvSpPr>
            <a:spLocks noGrp="1"/>
          </p:cNvSpPr>
          <p:nvPr>
            <p:ph type="sldNum" sz="quarter" idx="12"/>
          </p:nvPr>
        </p:nvSpPr>
        <p:spPr/>
        <p:txBody>
          <a:bodyPr/>
          <a:lstStyle/>
          <a:p>
            <a:fld id="{68A274D8-BDF7-394B-B94E-BD6A355A686C}" type="slidenum">
              <a:rPr lang="en-US" smtClean="0"/>
              <a:t>17</a:t>
            </a:fld>
            <a:endParaRPr lang="en-US"/>
          </a:p>
        </p:txBody>
      </p:sp>
      <p:pic>
        <p:nvPicPr>
          <p:cNvPr id="3078" name="Picture 6" descr="Image result for recruitment multi-sport athlete">
            <a:extLst>
              <a:ext uri="{FF2B5EF4-FFF2-40B4-BE49-F238E27FC236}">
                <a16:creationId xmlns:a16="http://schemas.microsoft.com/office/drawing/2014/main" id="{3ED9AFC3-889B-45E5-9AC3-B647BF4A2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013" y="249043"/>
            <a:ext cx="3734094" cy="488148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recruitment multi-sport athlete">
            <a:extLst>
              <a:ext uri="{FF2B5EF4-FFF2-40B4-BE49-F238E27FC236}">
                <a16:creationId xmlns:a16="http://schemas.microsoft.com/office/drawing/2014/main" id="{D9734F54-0A14-4FAE-BA04-9B61B9D89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4564821"/>
            <a:ext cx="6369471" cy="156166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recruitment multi-sport athlete">
            <a:extLst>
              <a:ext uri="{FF2B5EF4-FFF2-40B4-BE49-F238E27FC236}">
                <a16:creationId xmlns:a16="http://schemas.microsoft.com/office/drawing/2014/main" id="{08DAC0F5-6BF7-44E1-91B2-B785DFE06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249043"/>
            <a:ext cx="3799156" cy="406177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5ED8E3C-0E1E-4D9B-9E22-97CDE4F5D7B4}"/>
              </a:ext>
            </a:extLst>
          </p:cNvPr>
          <p:cNvSpPr/>
          <p:nvPr/>
        </p:nvSpPr>
        <p:spPr>
          <a:xfrm>
            <a:off x="3523957" y="2011680"/>
            <a:ext cx="724486" cy="2814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0AAC06D-479D-4AE7-BBA4-3F3CDD65E707}"/>
              </a:ext>
            </a:extLst>
          </p:cNvPr>
          <p:cNvSpPr/>
          <p:nvPr/>
        </p:nvSpPr>
        <p:spPr>
          <a:xfrm>
            <a:off x="1509933" y="5806439"/>
            <a:ext cx="818270" cy="3429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D385FB7-7E2B-4688-977D-DE4A563E04C6}"/>
              </a:ext>
            </a:extLst>
          </p:cNvPr>
          <p:cNvSpPr/>
          <p:nvPr/>
        </p:nvSpPr>
        <p:spPr>
          <a:xfrm>
            <a:off x="7821637" y="998806"/>
            <a:ext cx="1110470" cy="81592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557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CC6B05-904F-49A8-AD55-42E904F66A7D}"/>
              </a:ext>
            </a:extLst>
          </p:cNvPr>
          <p:cNvSpPr>
            <a:spLocks noGrp="1"/>
          </p:cNvSpPr>
          <p:nvPr>
            <p:ph type="sldNum" sz="quarter" idx="12"/>
          </p:nvPr>
        </p:nvSpPr>
        <p:spPr/>
        <p:txBody>
          <a:bodyPr/>
          <a:lstStyle/>
          <a:p>
            <a:fld id="{68A274D8-BDF7-394B-B94E-BD6A355A686C}" type="slidenum">
              <a:rPr lang="en-US" smtClean="0"/>
              <a:t>18</a:t>
            </a:fld>
            <a:endParaRPr lang="en-US"/>
          </a:p>
        </p:txBody>
      </p:sp>
      <p:pic>
        <p:nvPicPr>
          <p:cNvPr id="4098" name="Picture 2" descr="Image result for recruitment multi-sport athlete">
            <a:extLst>
              <a:ext uri="{FF2B5EF4-FFF2-40B4-BE49-F238E27FC236}">
                <a16:creationId xmlns:a16="http://schemas.microsoft.com/office/drawing/2014/main" id="{2672AA73-80CB-4095-9D22-9CB38247D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4505"/>
            <a:ext cx="9144000" cy="44243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589E57-40BE-4496-9F28-584EF2D5D899}"/>
              </a:ext>
            </a:extLst>
          </p:cNvPr>
          <p:cNvSpPr txBox="1"/>
          <p:nvPr/>
        </p:nvSpPr>
        <p:spPr>
          <a:xfrm>
            <a:off x="618978" y="5676314"/>
            <a:ext cx="5064370" cy="369332"/>
          </a:xfrm>
          <a:prstGeom prst="rect">
            <a:avLst/>
          </a:prstGeom>
          <a:noFill/>
        </p:spPr>
        <p:txBody>
          <a:bodyPr wrap="square" rtlCol="0">
            <a:spAutoFit/>
          </a:bodyPr>
          <a:lstStyle/>
          <a:p>
            <a:r>
              <a:rPr lang="en-US" dirty="0"/>
              <a:t>www.trackingfootball.com</a:t>
            </a:r>
          </a:p>
        </p:txBody>
      </p:sp>
    </p:spTree>
    <p:extLst>
      <p:ext uri="{BB962C8B-B14F-4D97-AF65-F5344CB8AC3E}">
        <p14:creationId xmlns:p14="http://schemas.microsoft.com/office/powerpoint/2010/main" val="814051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D59705-35A1-4C62-BED5-19008B675836}"/>
              </a:ext>
            </a:extLst>
          </p:cNvPr>
          <p:cNvSpPr>
            <a:spLocks noGrp="1"/>
          </p:cNvSpPr>
          <p:nvPr>
            <p:ph type="title"/>
          </p:nvPr>
        </p:nvSpPr>
        <p:spPr/>
        <p:txBody>
          <a:bodyPr/>
          <a:lstStyle/>
          <a:p>
            <a:r>
              <a:rPr lang="en-US" dirty="0"/>
              <a:t>Risks of Specialization</a:t>
            </a:r>
          </a:p>
        </p:txBody>
      </p:sp>
      <p:sp>
        <p:nvSpPr>
          <p:cNvPr id="9" name="Content Placeholder 8">
            <a:extLst>
              <a:ext uri="{FF2B5EF4-FFF2-40B4-BE49-F238E27FC236}">
                <a16:creationId xmlns:a16="http://schemas.microsoft.com/office/drawing/2014/main" id="{384A0D13-FD6E-4E2F-A739-80EB1EA9648F}"/>
              </a:ext>
            </a:extLst>
          </p:cNvPr>
          <p:cNvSpPr>
            <a:spLocks noGrp="1"/>
          </p:cNvSpPr>
          <p:nvPr>
            <p:ph idx="1"/>
          </p:nvPr>
        </p:nvSpPr>
        <p:spPr/>
        <p:txBody>
          <a:bodyPr>
            <a:normAutofit fontScale="92500" lnSpcReduction="10000"/>
          </a:bodyPr>
          <a:lstStyle/>
          <a:p>
            <a:r>
              <a:rPr lang="en-US" dirty="0"/>
              <a:t>Social isolation</a:t>
            </a:r>
          </a:p>
          <a:p>
            <a:r>
              <a:rPr lang="en-US" dirty="0"/>
              <a:t>Dysfunctional family dynamics</a:t>
            </a:r>
          </a:p>
          <a:p>
            <a:r>
              <a:rPr lang="en-US" dirty="0"/>
              <a:t>Overdependence on others </a:t>
            </a:r>
            <a:r>
              <a:rPr lang="en-US" dirty="0">
                <a:sym typeface="Wingdings" panose="05000000000000000000" pitchFamily="2" charset="2"/>
              </a:rPr>
              <a:t> increased risk of abuse</a:t>
            </a:r>
            <a:endParaRPr lang="en-US" dirty="0"/>
          </a:p>
          <a:p>
            <a:r>
              <a:rPr lang="en-US" dirty="0"/>
              <a:t>Loss of control over their free time</a:t>
            </a:r>
          </a:p>
          <a:p>
            <a:r>
              <a:rPr lang="en-US" dirty="0"/>
              <a:t>Behavioral development delay</a:t>
            </a:r>
          </a:p>
          <a:p>
            <a:r>
              <a:rPr lang="en-US" dirty="0"/>
              <a:t>Social maladaptive behaviors</a:t>
            </a:r>
          </a:p>
          <a:p>
            <a:r>
              <a:rPr lang="en-US" dirty="0"/>
              <a:t>Overuse injuries</a:t>
            </a:r>
          </a:p>
          <a:p>
            <a:r>
              <a:rPr lang="en-US" dirty="0"/>
              <a:t>Early retirement from sports (burnout, injury)</a:t>
            </a:r>
          </a:p>
          <a:p>
            <a:r>
              <a:rPr lang="en-US" dirty="0"/>
              <a:t>Mental illness – depression, anxiety</a:t>
            </a:r>
          </a:p>
          <a:p>
            <a:r>
              <a:rPr lang="en-US" dirty="0"/>
              <a:t>Financial </a:t>
            </a:r>
          </a:p>
          <a:p>
            <a:r>
              <a:rPr lang="en-US" dirty="0"/>
              <a:t>Missed opportunities to experience sports they would like as adults</a:t>
            </a:r>
          </a:p>
        </p:txBody>
      </p:sp>
      <p:sp>
        <p:nvSpPr>
          <p:cNvPr id="6" name="Slide Number Placeholder 5">
            <a:extLst>
              <a:ext uri="{FF2B5EF4-FFF2-40B4-BE49-F238E27FC236}">
                <a16:creationId xmlns:a16="http://schemas.microsoft.com/office/drawing/2014/main" id="{484C9D2F-EB53-4D75-94F9-652B31B080E0}"/>
              </a:ext>
            </a:extLst>
          </p:cNvPr>
          <p:cNvSpPr>
            <a:spLocks noGrp="1"/>
          </p:cNvSpPr>
          <p:nvPr>
            <p:ph type="sldNum" sz="quarter" idx="12"/>
          </p:nvPr>
        </p:nvSpPr>
        <p:spPr/>
        <p:txBody>
          <a:bodyPr/>
          <a:lstStyle/>
          <a:p>
            <a:fld id="{68A274D8-BDF7-394B-B94E-BD6A355A686C}" type="slidenum">
              <a:rPr lang="en-US" smtClean="0"/>
              <a:t>19</a:t>
            </a:fld>
            <a:endParaRPr lang="en-US"/>
          </a:p>
        </p:txBody>
      </p:sp>
    </p:spTree>
    <p:extLst>
      <p:ext uri="{BB962C8B-B14F-4D97-AF65-F5344CB8AC3E}">
        <p14:creationId xmlns:p14="http://schemas.microsoft.com/office/powerpoint/2010/main" val="254240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Early Sports Specialization</a:t>
            </a:r>
          </a:p>
        </p:txBody>
      </p:sp>
      <p:sp>
        <p:nvSpPr>
          <p:cNvPr id="4" name="Subtitle 3"/>
          <p:cNvSpPr>
            <a:spLocks noGrp="1"/>
          </p:cNvSpPr>
          <p:nvPr>
            <p:ph type="subTitle" idx="1"/>
          </p:nvPr>
        </p:nvSpPr>
        <p:spPr/>
        <p:txBody>
          <a:bodyPr>
            <a:normAutofit fontScale="62500" lnSpcReduction="20000"/>
          </a:bodyPr>
          <a:lstStyle/>
          <a:p>
            <a:r>
              <a:rPr lang="en-US" dirty="0"/>
              <a:t>Dr. Lora Scott</a:t>
            </a:r>
          </a:p>
          <a:p>
            <a:r>
              <a:rPr lang="en-US" dirty="0"/>
              <a:t>Sports Medicine Program Director</a:t>
            </a:r>
          </a:p>
        </p:txBody>
      </p:sp>
    </p:spTree>
    <p:extLst>
      <p:ext uri="{BB962C8B-B14F-4D97-AF65-F5344CB8AC3E}">
        <p14:creationId xmlns:p14="http://schemas.microsoft.com/office/powerpoint/2010/main" val="3713441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8ED3-3E6D-46A7-8CE6-1D794C706BCC}"/>
              </a:ext>
            </a:extLst>
          </p:cNvPr>
          <p:cNvSpPr>
            <a:spLocks noGrp="1"/>
          </p:cNvSpPr>
          <p:nvPr>
            <p:ph type="title"/>
          </p:nvPr>
        </p:nvSpPr>
        <p:spPr/>
        <p:txBody>
          <a:bodyPr/>
          <a:lstStyle/>
          <a:p>
            <a:r>
              <a:rPr lang="en-US" dirty="0"/>
              <a:t>Recognizing Burnout</a:t>
            </a:r>
          </a:p>
        </p:txBody>
      </p:sp>
      <p:sp>
        <p:nvSpPr>
          <p:cNvPr id="3" name="Content Placeholder 2">
            <a:extLst>
              <a:ext uri="{FF2B5EF4-FFF2-40B4-BE49-F238E27FC236}">
                <a16:creationId xmlns:a16="http://schemas.microsoft.com/office/drawing/2014/main" id="{9DDE26B1-6424-4469-9362-9DA1859CDD3F}"/>
              </a:ext>
            </a:extLst>
          </p:cNvPr>
          <p:cNvSpPr>
            <a:spLocks noGrp="1"/>
          </p:cNvSpPr>
          <p:nvPr>
            <p:ph idx="1"/>
          </p:nvPr>
        </p:nvSpPr>
        <p:spPr/>
        <p:txBody>
          <a:bodyPr/>
          <a:lstStyle/>
          <a:p>
            <a:r>
              <a:rPr lang="en-US" dirty="0"/>
              <a:t>Overtraining Syndrome </a:t>
            </a:r>
          </a:p>
          <a:p>
            <a:pPr lvl="1"/>
            <a:r>
              <a:rPr lang="en-US" dirty="0"/>
              <a:t>“a series of psychologic, physiologic, and hormonal changes that result in decreased sports performance”</a:t>
            </a:r>
          </a:p>
          <a:p>
            <a:r>
              <a:rPr lang="en-US" dirty="0"/>
              <a:t>Symptoms </a:t>
            </a:r>
          </a:p>
          <a:p>
            <a:pPr lvl="1"/>
            <a:r>
              <a:rPr lang="en-US" dirty="0"/>
              <a:t>chronic muscle or joint pain, personality changes, elevated resting HR, decreased sports performance, fatigue, lack of enthusiasm about sport, difficulty completing usual routines</a:t>
            </a:r>
          </a:p>
          <a:p>
            <a:r>
              <a:rPr lang="en-US" dirty="0"/>
              <a:t>Treatment / prevention</a:t>
            </a:r>
          </a:p>
          <a:p>
            <a:pPr lvl="1"/>
            <a:r>
              <a:rPr lang="en-US" dirty="0"/>
              <a:t>Sports </a:t>
            </a:r>
            <a:r>
              <a:rPr lang="en-US" u="sng" dirty="0"/>
              <a:t>diversification</a:t>
            </a:r>
          </a:p>
          <a:p>
            <a:pPr lvl="1"/>
            <a:r>
              <a:rPr lang="en-US" dirty="0"/>
              <a:t>Include age-appropriate</a:t>
            </a:r>
            <a:r>
              <a:rPr lang="en-US" u="sng" dirty="0"/>
              <a:t> games </a:t>
            </a:r>
            <a:r>
              <a:rPr lang="en-US" dirty="0"/>
              <a:t>into practice</a:t>
            </a:r>
          </a:p>
          <a:p>
            <a:pPr lvl="1"/>
            <a:r>
              <a:rPr lang="en-US" dirty="0"/>
              <a:t>Allow 1-2 days per week off of organized sports (</a:t>
            </a:r>
            <a:r>
              <a:rPr lang="en-US" u="sng" dirty="0"/>
              <a:t>free play!!!)</a:t>
            </a:r>
          </a:p>
          <a:p>
            <a:pPr lvl="1"/>
            <a:r>
              <a:rPr lang="en-US" dirty="0"/>
              <a:t>Take 2-3 months </a:t>
            </a:r>
            <a:r>
              <a:rPr lang="en-US" u="sng" dirty="0"/>
              <a:t>time off </a:t>
            </a:r>
            <a:r>
              <a:rPr lang="en-US" dirty="0"/>
              <a:t>organized sports per year</a:t>
            </a:r>
          </a:p>
          <a:p>
            <a:pPr lvl="1"/>
            <a:r>
              <a:rPr lang="en-US" dirty="0"/>
              <a:t>Teach athletes to listen to their bodies</a:t>
            </a:r>
          </a:p>
        </p:txBody>
      </p:sp>
      <p:sp>
        <p:nvSpPr>
          <p:cNvPr id="4" name="Slide Number Placeholder 3">
            <a:extLst>
              <a:ext uri="{FF2B5EF4-FFF2-40B4-BE49-F238E27FC236}">
                <a16:creationId xmlns:a16="http://schemas.microsoft.com/office/drawing/2014/main" id="{1695F919-469E-4C0A-A51A-EDB24162D288}"/>
              </a:ext>
            </a:extLst>
          </p:cNvPr>
          <p:cNvSpPr>
            <a:spLocks noGrp="1"/>
          </p:cNvSpPr>
          <p:nvPr>
            <p:ph type="sldNum" sz="quarter" idx="12"/>
          </p:nvPr>
        </p:nvSpPr>
        <p:spPr/>
        <p:txBody>
          <a:bodyPr/>
          <a:lstStyle/>
          <a:p>
            <a:fld id="{68A274D8-BDF7-394B-B94E-BD6A355A686C}" type="slidenum">
              <a:rPr lang="en-US" smtClean="0"/>
              <a:t>20</a:t>
            </a:fld>
            <a:endParaRPr lang="en-US"/>
          </a:p>
        </p:txBody>
      </p:sp>
    </p:spTree>
    <p:extLst>
      <p:ext uri="{BB962C8B-B14F-4D97-AF65-F5344CB8AC3E}">
        <p14:creationId xmlns:p14="http://schemas.microsoft.com/office/powerpoint/2010/main" val="705661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339B-338B-4429-9598-6F85ED40691E}"/>
              </a:ext>
            </a:extLst>
          </p:cNvPr>
          <p:cNvSpPr>
            <a:spLocks noGrp="1"/>
          </p:cNvSpPr>
          <p:nvPr>
            <p:ph type="title"/>
          </p:nvPr>
        </p:nvSpPr>
        <p:spPr/>
        <p:txBody>
          <a:bodyPr/>
          <a:lstStyle/>
          <a:p>
            <a:r>
              <a:rPr lang="en-US" dirty="0"/>
              <a:t>When to specialize</a:t>
            </a:r>
          </a:p>
        </p:txBody>
      </p:sp>
      <p:sp>
        <p:nvSpPr>
          <p:cNvPr id="3" name="Content Placeholder 2">
            <a:extLst>
              <a:ext uri="{FF2B5EF4-FFF2-40B4-BE49-F238E27FC236}">
                <a16:creationId xmlns:a16="http://schemas.microsoft.com/office/drawing/2014/main" id="{3309E5F8-9066-4BA2-AEB7-801C09B46E5A}"/>
              </a:ext>
            </a:extLst>
          </p:cNvPr>
          <p:cNvSpPr>
            <a:spLocks noGrp="1"/>
          </p:cNvSpPr>
          <p:nvPr>
            <p:ph idx="1"/>
          </p:nvPr>
        </p:nvSpPr>
        <p:spPr/>
        <p:txBody>
          <a:bodyPr>
            <a:normAutofit/>
          </a:bodyPr>
          <a:lstStyle/>
          <a:p>
            <a:pPr marL="0" indent="0">
              <a:buNone/>
            </a:pPr>
            <a:r>
              <a:rPr lang="en-US" dirty="0"/>
              <a:t>After puberty, preferably age 16+</a:t>
            </a:r>
          </a:p>
          <a:p>
            <a:r>
              <a:rPr lang="en-US" dirty="0"/>
              <a:t>Minimizes risks of early specialization</a:t>
            </a:r>
          </a:p>
          <a:p>
            <a:r>
              <a:rPr lang="en-US" dirty="0"/>
              <a:t>Higher likelihood of athletic success</a:t>
            </a:r>
          </a:p>
          <a:p>
            <a:r>
              <a:rPr lang="en-US" dirty="0"/>
              <a:t>Have cognitive, physical, social, emotional, and motor skills necessary for more intense training</a:t>
            </a:r>
          </a:p>
          <a:p>
            <a:r>
              <a:rPr lang="en-US" dirty="0"/>
              <a:t>Have better understanding of </a:t>
            </a:r>
            <a:r>
              <a:rPr lang="en-US" dirty="0" err="1"/>
              <a:t>risk:benefits</a:t>
            </a:r>
            <a:r>
              <a:rPr lang="en-US" dirty="0"/>
              <a:t> of specialization</a:t>
            </a:r>
          </a:p>
        </p:txBody>
      </p:sp>
      <p:sp>
        <p:nvSpPr>
          <p:cNvPr id="4" name="Slide Number Placeholder 3">
            <a:extLst>
              <a:ext uri="{FF2B5EF4-FFF2-40B4-BE49-F238E27FC236}">
                <a16:creationId xmlns:a16="http://schemas.microsoft.com/office/drawing/2014/main" id="{A10384CA-2C8D-4B8A-AD20-A990BD0FA214}"/>
              </a:ext>
            </a:extLst>
          </p:cNvPr>
          <p:cNvSpPr>
            <a:spLocks noGrp="1"/>
          </p:cNvSpPr>
          <p:nvPr>
            <p:ph type="sldNum" sz="quarter" idx="12"/>
          </p:nvPr>
        </p:nvSpPr>
        <p:spPr/>
        <p:txBody>
          <a:bodyPr/>
          <a:lstStyle/>
          <a:p>
            <a:fld id="{68A274D8-BDF7-394B-B94E-BD6A355A686C}" type="slidenum">
              <a:rPr lang="en-US" smtClean="0"/>
              <a:t>21</a:t>
            </a:fld>
            <a:endParaRPr lang="en-US"/>
          </a:p>
        </p:txBody>
      </p:sp>
    </p:spTree>
    <p:extLst>
      <p:ext uri="{BB962C8B-B14F-4D97-AF65-F5344CB8AC3E}">
        <p14:creationId xmlns:p14="http://schemas.microsoft.com/office/powerpoint/2010/main" val="4037492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7815-E228-4DC2-9459-BA5D58E889D8}"/>
              </a:ext>
            </a:extLst>
          </p:cNvPr>
          <p:cNvSpPr>
            <a:spLocks noGrp="1"/>
          </p:cNvSpPr>
          <p:nvPr>
            <p:ph type="title"/>
          </p:nvPr>
        </p:nvSpPr>
        <p:spPr/>
        <p:txBody>
          <a:bodyPr>
            <a:normAutofit fontScale="90000"/>
          </a:bodyPr>
          <a:lstStyle/>
          <a:p>
            <a:r>
              <a:rPr lang="en-US" dirty="0"/>
              <a:t/>
            </a:r>
            <a:br>
              <a:rPr lang="en-US" dirty="0"/>
            </a:br>
            <a:r>
              <a:rPr lang="en-US" dirty="0"/>
              <a:t>Exceptions to early specialization</a:t>
            </a:r>
          </a:p>
        </p:txBody>
      </p:sp>
      <p:sp>
        <p:nvSpPr>
          <p:cNvPr id="3" name="Content Placeholder 2">
            <a:extLst>
              <a:ext uri="{FF2B5EF4-FFF2-40B4-BE49-F238E27FC236}">
                <a16:creationId xmlns:a16="http://schemas.microsoft.com/office/drawing/2014/main" id="{3B450EF1-108C-405D-BD80-31646E1018C4}"/>
              </a:ext>
            </a:extLst>
          </p:cNvPr>
          <p:cNvSpPr>
            <a:spLocks noGrp="1"/>
          </p:cNvSpPr>
          <p:nvPr>
            <p:ph idx="1"/>
          </p:nvPr>
        </p:nvSpPr>
        <p:spPr>
          <a:xfrm>
            <a:off x="400050" y="1676400"/>
            <a:ext cx="3967968" cy="4500563"/>
          </a:xfrm>
        </p:spPr>
        <p:txBody>
          <a:bodyPr>
            <a:normAutofit/>
          </a:bodyPr>
          <a:lstStyle/>
          <a:p>
            <a:r>
              <a:rPr lang="en-US" dirty="0"/>
              <a:t>Sports where peak performance occurs before full physical maturation</a:t>
            </a:r>
          </a:p>
          <a:p>
            <a:pPr lvl="1"/>
            <a:r>
              <a:rPr lang="en-US" dirty="0"/>
              <a:t>Figure skating, gymnastics, rhythmic gymnastics, diving</a:t>
            </a:r>
          </a:p>
          <a:p>
            <a:r>
              <a:rPr lang="en-US" dirty="0"/>
              <a:t>CONS</a:t>
            </a:r>
          </a:p>
          <a:p>
            <a:pPr lvl="1"/>
            <a:r>
              <a:rPr lang="en-US" dirty="0"/>
              <a:t>delayed puberty and maturation</a:t>
            </a:r>
          </a:p>
          <a:p>
            <a:pPr lvl="1"/>
            <a:r>
              <a:rPr lang="en-US" dirty="0"/>
              <a:t>Increased overuse injuries and female athlete triad</a:t>
            </a:r>
          </a:p>
        </p:txBody>
      </p:sp>
      <p:sp>
        <p:nvSpPr>
          <p:cNvPr id="4" name="Slide Number Placeholder 3">
            <a:extLst>
              <a:ext uri="{FF2B5EF4-FFF2-40B4-BE49-F238E27FC236}">
                <a16:creationId xmlns:a16="http://schemas.microsoft.com/office/drawing/2014/main" id="{35B29BF4-50FE-4B3B-828E-44F99353228C}"/>
              </a:ext>
            </a:extLst>
          </p:cNvPr>
          <p:cNvSpPr>
            <a:spLocks noGrp="1"/>
          </p:cNvSpPr>
          <p:nvPr>
            <p:ph type="sldNum" sz="quarter" idx="12"/>
          </p:nvPr>
        </p:nvSpPr>
        <p:spPr/>
        <p:txBody>
          <a:bodyPr/>
          <a:lstStyle/>
          <a:p>
            <a:fld id="{68A274D8-BDF7-394B-B94E-BD6A355A686C}" type="slidenum">
              <a:rPr lang="en-US" smtClean="0"/>
              <a:t>22</a:t>
            </a:fld>
            <a:endParaRPr lang="en-US"/>
          </a:p>
        </p:txBody>
      </p:sp>
      <p:pic>
        <p:nvPicPr>
          <p:cNvPr id="2050" name="Picture 2" descr="Image result for gymnastics">
            <a:extLst>
              <a:ext uri="{FF2B5EF4-FFF2-40B4-BE49-F238E27FC236}">
                <a16:creationId xmlns:a16="http://schemas.microsoft.com/office/drawing/2014/main" id="{B1B5079C-4C46-476E-A27C-0104D7C1C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879" y="1676399"/>
            <a:ext cx="3172924" cy="3962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195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9E479-46E7-49C0-958F-017ACC0B524A}"/>
              </a:ext>
            </a:extLst>
          </p:cNvPr>
          <p:cNvSpPr>
            <a:spLocks noGrp="1"/>
          </p:cNvSpPr>
          <p:nvPr>
            <p:ph type="title"/>
          </p:nvPr>
        </p:nvSpPr>
        <p:spPr>
          <a:xfrm>
            <a:off x="400050" y="228601"/>
            <a:ext cx="8343900" cy="1295400"/>
          </a:xfrm>
        </p:spPr>
        <p:txBody>
          <a:bodyPr/>
          <a:lstStyle/>
          <a:p>
            <a:r>
              <a:rPr lang="en-US" dirty="0"/>
              <a:t>Recommended athlete development timeline</a:t>
            </a:r>
          </a:p>
        </p:txBody>
      </p:sp>
      <p:sp>
        <p:nvSpPr>
          <p:cNvPr id="3" name="Content Placeholder 2">
            <a:extLst>
              <a:ext uri="{FF2B5EF4-FFF2-40B4-BE49-F238E27FC236}">
                <a16:creationId xmlns:a16="http://schemas.microsoft.com/office/drawing/2014/main" id="{E2AAEFAB-CAF1-4774-8AEB-3355C3F1C7A6}"/>
              </a:ext>
            </a:extLst>
          </p:cNvPr>
          <p:cNvSpPr>
            <a:spLocks noGrp="1"/>
          </p:cNvSpPr>
          <p:nvPr>
            <p:ph idx="1"/>
          </p:nvPr>
        </p:nvSpPr>
        <p:spPr>
          <a:xfrm>
            <a:off x="400049" y="1737360"/>
            <a:ext cx="8293785" cy="4439603"/>
          </a:xfrm>
        </p:spPr>
        <p:txBody>
          <a:bodyPr>
            <a:normAutofit/>
          </a:bodyPr>
          <a:lstStyle/>
          <a:p>
            <a:pPr marL="0" indent="0">
              <a:buNone/>
            </a:pPr>
            <a:endParaRPr lang="en-US" dirty="0"/>
          </a:p>
          <a:p>
            <a:pPr marL="0" indent="0">
              <a:buNone/>
            </a:pPr>
            <a:r>
              <a:rPr lang="en-US" b="1" dirty="0"/>
              <a:t>Long Term Athletic Development Programs (LTADs)</a:t>
            </a:r>
          </a:p>
          <a:p>
            <a:r>
              <a:rPr lang="en-US" dirty="0"/>
              <a:t>Developed in the 1990s</a:t>
            </a:r>
          </a:p>
          <a:p>
            <a:r>
              <a:rPr lang="en-US" dirty="0"/>
              <a:t>Counteract detrimental effects of early sports specialization</a:t>
            </a:r>
          </a:p>
          <a:p>
            <a:r>
              <a:rPr lang="en-US" dirty="0"/>
              <a:t>Master skills which are useful to a variety of sports</a:t>
            </a:r>
          </a:p>
          <a:p>
            <a:pPr lvl="1"/>
            <a:r>
              <a:rPr lang="en-US" dirty="0"/>
              <a:t>Agility, balance, coordination, speed (ABCs)</a:t>
            </a:r>
          </a:p>
          <a:p>
            <a:r>
              <a:rPr lang="en-US" dirty="0"/>
              <a:t>Schedule prophylactic breaks </a:t>
            </a:r>
          </a:p>
        </p:txBody>
      </p:sp>
      <p:sp>
        <p:nvSpPr>
          <p:cNvPr id="4" name="Slide Number Placeholder 3">
            <a:extLst>
              <a:ext uri="{FF2B5EF4-FFF2-40B4-BE49-F238E27FC236}">
                <a16:creationId xmlns:a16="http://schemas.microsoft.com/office/drawing/2014/main" id="{D9BBE1A4-1E51-4F4D-8E4C-D6389734C14E}"/>
              </a:ext>
            </a:extLst>
          </p:cNvPr>
          <p:cNvSpPr>
            <a:spLocks noGrp="1"/>
          </p:cNvSpPr>
          <p:nvPr>
            <p:ph type="sldNum" sz="quarter" idx="12"/>
          </p:nvPr>
        </p:nvSpPr>
        <p:spPr/>
        <p:txBody>
          <a:bodyPr/>
          <a:lstStyle/>
          <a:p>
            <a:fld id="{68A274D8-BDF7-394B-B94E-BD6A355A686C}" type="slidenum">
              <a:rPr lang="en-US" smtClean="0"/>
              <a:t>23</a:t>
            </a:fld>
            <a:endParaRPr lang="en-US"/>
          </a:p>
        </p:txBody>
      </p:sp>
    </p:spTree>
    <p:extLst>
      <p:ext uri="{BB962C8B-B14F-4D97-AF65-F5344CB8AC3E}">
        <p14:creationId xmlns:p14="http://schemas.microsoft.com/office/powerpoint/2010/main" val="2713312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73C0-2E2C-4CA2-90FB-CB8D1265856F}"/>
              </a:ext>
            </a:extLst>
          </p:cNvPr>
          <p:cNvSpPr>
            <a:spLocks noGrp="1"/>
          </p:cNvSpPr>
          <p:nvPr>
            <p:ph type="title"/>
          </p:nvPr>
        </p:nvSpPr>
        <p:spPr/>
        <p:txBody>
          <a:bodyPr/>
          <a:lstStyle/>
          <a:p>
            <a:r>
              <a:rPr lang="en-US" dirty="0"/>
              <a:t>LTAD Stages</a:t>
            </a:r>
          </a:p>
        </p:txBody>
      </p:sp>
      <p:sp>
        <p:nvSpPr>
          <p:cNvPr id="3" name="Content Placeholder 2">
            <a:extLst>
              <a:ext uri="{FF2B5EF4-FFF2-40B4-BE49-F238E27FC236}">
                <a16:creationId xmlns:a16="http://schemas.microsoft.com/office/drawing/2014/main" id="{EBF3C1D1-D2CB-4F64-8D88-1C8C9E8D263C}"/>
              </a:ext>
            </a:extLst>
          </p:cNvPr>
          <p:cNvSpPr>
            <a:spLocks noGrp="1"/>
          </p:cNvSpPr>
          <p:nvPr>
            <p:ph sz="half" idx="1"/>
          </p:nvPr>
        </p:nvSpPr>
        <p:spPr/>
        <p:txBody>
          <a:bodyPr>
            <a:normAutofit/>
          </a:bodyPr>
          <a:lstStyle/>
          <a:p>
            <a:pPr marL="457200" indent="-457200">
              <a:buAutoNum type="arabicPeriod"/>
            </a:pPr>
            <a:r>
              <a:rPr lang="en-US" b="1" dirty="0"/>
              <a:t>Active Start</a:t>
            </a:r>
          </a:p>
          <a:p>
            <a:pPr lvl="1">
              <a:buFont typeface="Courier New" panose="02070309020205020404" pitchFamily="49" charset="0"/>
              <a:buChar char="o"/>
            </a:pPr>
            <a:r>
              <a:rPr lang="en-US" dirty="0"/>
              <a:t>Ages 0-6</a:t>
            </a:r>
          </a:p>
          <a:p>
            <a:pPr lvl="1">
              <a:buFont typeface="Courier New" panose="02070309020205020404" pitchFamily="49" charset="0"/>
              <a:buChar char="o"/>
            </a:pPr>
            <a:r>
              <a:rPr lang="en-US" dirty="0"/>
              <a:t>Gross motor skills</a:t>
            </a:r>
          </a:p>
          <a:p>
            <a:pPr marL="457200" indent="-457200">
              <a:buAutoNum type="arabicPeriod"/>
            </a:pPr>
            <a:r>
              <a:rPr lang="en-US" b="1" dirty="0" err="1"/>
              <a:t>FUNdamental</a:t>
            </a:r>
            <a:endParaRPr lang="en-US" b="1" dirty="0"/>
          </a:p>
          <a:p>
            <a:pPr lvl="1"/>
            <a:r>
              <a:rPr lang="en-US" dirty="0"/>
              <a:t>Ages 6-10</a:t>
            </a:r>
          </a:p>
          <a:p>
            <a:pPr lvl="1"/>
            <a:r>
              <a:rPr lang="en-US" dirty="0"/>
              <a:t>Learn ABCs of athleticism through games, fun activities</a:t>
            </a:r>
          </a:p>
          <a:p>
            <a:pPr marL="457200" indent="-457200">
              <a:buAutoNum type="arabicPeriod"/>
            </a:pPr>
            <a:r>
              <a:rPr lang="en-US" b="1" dirty="0"/>
              <a:t>Training to Train</a:t>
            </a:r>
          </a:p>
          <a:p>
            <a:pPr lvl="1"/>
            <a:r>
              <a:rPr lang="en-US" dirty="0"/>
              <a:t>Ages 10-14</a:t>
            </a:r>
          </a:p>
          <a:p>
            <a:pPr lvl="1"/>
            <a:r>
              <a:rPr lang="en-US" dirty="0"/>
              <a:t>Learn sport-specific skills</a:t>
            </a:r>
          </a:p>
          <a:p>
            <a:pPr lvl="1"/>
            <a:r>
              <a:rPr lang="en-US" dirty="0"/>
              <a:t>75% training, 25% competition</a:t>
            </a:r>
          </a:p>
          <a:p>
            <a:pPr marL="800100" lvl="1" indent="-457200">
              <a:buAutoNum type="arabicPeriod"/>
            </a:pPr>
            <a:endParaRPr lang="en-US" dirty="0"/>
          </a:p>
        </p:txBody>
      </p:sp>
      <p:sp>
        <p:nvSpPr>
          <p:cNvPr id="5" name="Content Placeholder 4">
            <a:extLst>
              <a:ext uri="{FF2B5EF4-FFF2-40B4-BE49-F238E27FC236}">
                <a16:creationId xmlns:a16="http://schemas.microsoft.com/office/drawing/2014/main" id="{E1A7F681-7036-4997-A9CB-6AA89E5153F6}"/>
              </a:ext>
            </a:extLst>
          </p:cNvPr>
          <p:cNvSpPr>
            <a:spLocks noGrp="1"/>
          </p:cNvSpPr>
          <p:nvPr>
            <p:ph sz="half" idx="2"/>
          </p:nvPr>
        </p:nvSpPr>
        <p:spPr/>
        <p:txBody>
          <a:bodyPr/>
          <a:lstStyle/>
          <a:p>
            <a:pPr marL="0" indent="0">
              <a:buNone/>
            </a:pPr>
            <a:r>
              <a:rPr lang="en-US" dirty="0"/>
              <a:t>4.  </a:t>
            </a:r>
            <a:r>
              <a:rPr lang="en-US" b="1" dirty="0"/>
              <a:t>Training to Compete</a:t>
            </a:r>
          </a:p>
          <a:p>
            <a:pPr lvl="1"/>
            <a:r>
              <a:rPr lang="en-US" dirty="0"/>
              <a:t>Ages 13-18</a:t>
            </a:r>
          </a:p>
          <a:p>
            <a:pPr lvl="1"/>
            <a:r>
              <a:rPr lang="en-US" dirty="0"/>
              <a:t>50% technique and tactics</a:t>
            </a:r>
          </a:p>
          <a:p>
            <a:pPr lvl="1"/>
            <a:r>
              <a:rPr lang="en-US" dirty="0"/>
              <a:t>50% competition-specific training and competition</a:t>
            </a:r>
          </a:p>
          <a:p>
            <a:pPr marL="0" indent="0">
              <a:buNone/>
            </a:pPr>
            <a:r>
              <a:rPr lang="en-US" dirty="0"/>
              <a:t>5.  </a:t>
            </a:r>
            <a:r>
              <a:rPr lang="en-US" b="1" dirty="0"/>
              <a:t>Training to Win</a:t>
            </a:r>
          </a:p>
          <a:p>
            <a:pPr lvl="1"/>
            <a:r>
              <a:rPr lang="en-US" dirty="0"/>
              <a:t>Ages 17+</a:t>
            </a:r>
          </a:p>
          <a:p>
            <a:pPr lvl="1"/>
            <a:r>
              <a:rPr lang="en-US" dirty="0"/>
              <a:t>Goal is to optimize performance</a:t>
            </a:r>
          </a:p>
          <a:p>
            <a:pPr lvl="1"/>
            <a:r>
              <a:rPr lang="en-US" dirty="0"/>
              <a:t>75% is competition-specific training and competition</a:t>
            </a:r>
          </a:p>
          <a:p>
            <a:endParaRPr lang="en-US" dirty="0"/>
          </a:p>
        </p:txBody>
      </p:sp>
      <p:sp>
        <p:nvSpPr>
          <p:cNvPr id="4" name="Slide Number Placeholder 3">
            <a:extLst>
              <a:ext uri="{FF2B5EF4-FFF2-40B4-BE49-F238E27FC236}">
                <a16:creationId xmlns:a16="http://schemas.microsoft.com/office/drawing/2014/main" id="{FA71082A-C609-4A08-8FFF-BC01431BF6BB}"/>
              </a:ext>
            </a:extLst>
          </p:cNvPr>
          <p:cNvSpPr>
            <a:spLocks noGrp="1"/>
          </p:cNvSpPr>
          <p:nvPr>
            <p:ph type="sldNum" sz="quarter" idx="12"/>
          </p:nvPr>
        </p:nvSpPr>
        <p:spPr/>
        <p:txBody>
          <a:bodyPr/>
          <a:lstStyle/>
          <a:p>
            <a:fld id="{68A274D8-BDF7-394B-B94E-BD6A355A686C}" type="slidenum">
              <a:rPr lang="en-US" smtClean="0"/>
              <a:t>24</a:t>
            </a:fld>
            <a:endParaRPr lang="en-US"/>
          </a:p>
        </p:txBody>
      </p:sp>
    </p:spTree>
    <p:extLst>
      <p:ext uri="{BB962C8B-B14F-4D97-AF65-F5344CB8AC3E}">
        <p14:creationId xmlns:p14="http://schemas.microsoft.com/office/powerpoint/2010/main" val="560967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729C-FD6D-4BAF-9551-C916CD4105AB}"/>
              </a:ext>
            </a:extLst>
          </p:cNvPr>
          <p:cNvSpPr>
            <a:spLocks noGrp="1"/>
          </p:cNvSpPr>
          <p:nvPr>
            <p:ph type="title"/>
          </p:nvPr>
        </p:nvSpPr>
        <p:spPr/>
        <p:txBody>
          <a:bodyPr/>
          <a:lstStyle/>
          <a:p>
            <a:r>
              <a:rPr lang="en-US" dirty="0"/>
              <a:t>LTAD last stage</a:t>
            </a:r>
          </a:p>
        </p:txBody>
      </p:sp>
      <p:sp>
        <p:nvSpPr>
          <p:cNvPr id="3" name="Content Placeholder 2">
            <a:extLst>
              <a:ext uri="{FF2B5EF4-FFF2-40B4-BE49-F238E27FC236}">
                <a16:creationId xmlns:a16="http://schemas.microsoft.com/office/drawing/2014/main" id="{162A0033-FE09-4FE4-BC93-DB08C843631D}"/>
              </a:ext>
            </a:extLst>
          </p:cNvPr>
          <p:cNvSpPr>
            <a:spLocks noGrp="1"/>
          </p:cNvSpPr>
          <p:nvPr>
            <p:ph idx="1"/>
          </p:nvPr>
        </p:nvSpPr>
        <p:spPr>
          <a:xfrm>
            <a:off x="449287" y="2427849"/>
            <a:ext cx="3524836" cy="2002302"/>
          </a:xfrm>
        </p:spPr>
        <p:txBody>
          <a:bodyPr/>
          <a:lstStyle/>
          <a:p>
            <a:pPr marL="0" indent="0">
              <a:buNone/>
            </a:pPr>
            <a:r>
              <a:rPr lang="en-US" dirty="0"/>
              <a:t>6. </a:t>
            </a:r>
            <a:r>
              <a:rPr lang="en-US" b="1" dirty="0"/>
              <a:t>Retirement</a:t>
            </a:r>
          </a:p>
          <a:p>
            <a:pPr lvl="1"/>
            <a:r>
              <a:rPr lang="en-US" dirty="0"/>
              <a:t>Athlete stops competing permanently</a:t>
            </a:r>
          </a:p>
          <a:p>
            <a:pPr lvl="1"/>
            <a:r>
              <a:rPr lang="en-US" dirty="0"/>
              <a:t>May continue to exercise</a:t>
            </a:r>
          </a:p>
        </p:txBody>
      </p:sp>
      <p:sp>
        <p:nvSpPr>
          <p:cNvPr id="4" name="Slide Number Placeholder 3">
            <a:extLst>
              <a:ext uri="{FF2B5EF4-FFF2-40B4-BE49-F238E27FC236}">
                <a16:creationId xmlns:a16="http://schemas.microsoft.com/office/drawing/2014/main" id="{6232CF89-2C1B-4778-B82B-9ED8D1D4424E}"/>
              </a:ext>
            </a:extLst>
          </p:cNvPr>
          <p:cNvSpPr>
            <a:spLocks noGrp="1"/>
          </p:cNvSpPr>
          <p:nvPr>
            <p:ph type="sldNum" sz="quarter" idx="12"/>
          </p:nvPr>
        </p:nvSpPr>
        <p:spPr/>
        <p:txBody>
          <a:bodyPr/>
          <a:lstStyle/>
          <a:p>
            <a:fld id="{68A274D8-BDF7-394B-B94E-BD6A355A686C}" type="slidenum">
              <a:rPr lang="en-US" smtClean="0"/>
              <a:t>25</a:t>
            </a:fld>
            <a:endParaRPr lang="en-US"/>
          </a:p>
        </p:txBody>
      </p:sp>
      <p:pic>
        <p:nvPicPr>
          <p:cNvPr id="3074" name="Picture 2" descr="Image result for tom brady retirement meme">
            <a:extLst>
              <a:ext uri="{FF2B5EF4-FFF2-40B4-BE49-F238E27FC236}">
                <a16:creationId xmlns:a16="http://schemas.microsoft.com/office/drawing/2014/main" id="{A5FB9BFB-4E7A-4EAC-B944-E81E85D37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0649" y="1401715"/>
            <a:ext cx="3650759" cy="435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55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long term athlete development program">
            <a:extLst>
              <a:ext uri="{FF2B5EF4-FFF2-40B4-BE49-F238E27FC236}">
                <a16:creationId xmlns:a16="http://schemas.microsoft.com/office/drawing/2014/main" id="{38A3A117-682D-40F4-BC99-6B4BE3C67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212" y="74733"/>
            <a:ext cx="6077243" cy="60772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6DA31E-C4BD-4C76-827C-45AD9FA08EA6}"/>
              </a:ext>
            </a:extLst>
          </p:cNvPr>
          <p:cNvSpPr>
            <a:spLocks noGrp="1"/>
          </p:cNvSpPr>
          <p:nvPr>
            <p:ph type="sldNum" sz="quarter" idx="12"/>
          </p:nvPr>
        </p:nvSpPr>
        <p:spPr/>
        <p:txBody>
          <a:bodyPr/>
          <a:lstStyle/>
          <a:p>
            <a:fld id="{68A274D8-BDF7-394B-B94E-BD6A355A686C}" type="slidenum">
              <a:rPr lang="en-US" smtClean="0"/>
              <a:t>26</a:t>
            </a:fld>
            <a:endParaRPr lang="en-US"/>
          </a:p>
        </p:txBody>
      </p:sp>
    </p:spTree>
    <p:extLst>
      <p:ext uri="{BB962C8B-B14F-4D97-AF65-F5344CB8AC3E}">
        <p14:creationId xmlns:p14="http://schemas.microsoft.com/office/powerpoint/2010/main" val="2440923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C6C8-C706-4319-8D8A-091F2B6CCB22}"/>
              </a:ext>
            </a:extLst>
          </p:cNvPr>
          <p:cNvSpPr>
            <a:spLocks noGrp="1"/>
          </p:cNvSpPr>
          <p:nvPr>
            <p:ph type="title"/>
          </p:nvPr>
        </p:nvSpPr>
        <p:spPr/>
        <p:txBody>
          <a:bodyPr/>
          <a:lstStyle/>
          <a:p>
            <a:r>
              <a:rPr lang="en-US" dirty="0"/>
              <a:t>LTAD disadvantages</a:t>
            </a:r>
          </a:p>
        </p:txBody>
      </p:sp>
      <p:sp>
        <p:nvSpPr>
          <p:cNvPr id="3" name="Content Placeholder 2">
            <a:extLst>
              <a:ext uri="{FF2B5EF4-FFF2-40B4-BE49-F238E27FC236}">
                <a16:creationId xmlns:a16="http://schemas.microsoft.com/office/drawing/2014/main" id="{404BDB1C-ED92-4FC8-AC34-052DBB49C60B}"/>
              </a:ext>
            </a:extLst>
          </p:cNvPr>
          <p:cNvSpPr>
            <a:spLocks noGrp="1"/>
          </p:cNvSpPr>
          <p:nvPr>
            <p:ph idx="1"/>
          </p:nvPr>
        </p:nvSpPr>
        <p:spPr>
          <a:xfrm>
            <a:off x="450166" y="1676400"/>
            <a:ext cx="7807569" cy="4500563"/>
          </a:xfrm>
        </p:spPr>
        <p:txBody>
          <a:bodyPr/>
          <a:lstStyle/>
          <a:p>
            <a:r>
              <a:rPr lang="en-US" dirty="0"/>
              <a:t>Based on empirical evidence</a:t>
            </a:r>
          </a:p>
          <a:p>
            <a:r>
              <a:rPr lang="en-US" dirty="0"/>
              <a:t>General plans, not specific to the individual athlete’s needs</a:t>
            </a:r>
          </a:p>
          <a:p>
            <a:r>
              <a:rPr lang="en-US" dirty="0"/>
              <a:t>Can be misused to further develop elite talent, rather than promoting activity for the majority</a:t>
            </a:r>
          </a:p>
          <a:p>
            <a:pPr lvl="1"/>
            <a:r>
              <a:rPr lang="en-US" dirty="0"/>
              <a:t>Example – single sport focus instead of diversification</a:t>
            </a:r>
          </a:p>
        </p:txBody>
      </p:sp>
      <p:sp>
        <p:nvSpPr>
          <p:cNvPr id="4" name="Slide Number Placeholder 3">
            <a:extLst>
              <a:ext uri="{FF2B5EF4-FFF2-40B4-BE49-F238E27FC236}">
                <a16:creationId xmlns:a16="http://schemas.microsoft.com/office/drawing/2014/main" id="{A6C77CAA-F8CA-41AB-9260-19FEEE3EBD75}"/>
              </a:ext>
            </a:extLst>
          </p:cNvPr>
          <p:cNvSpPr>
            <a:spLocks noGrp="1"/>
          </p:cNvSpPr>
          <p:nvPr>
            <p:ph type="sldNum" sz="quarter" idx="12"/>
          </p:nvPr>
        </p:nvSpPr>
        <p:spPr/>
        <p:txBody>
          <a:bodyPr/>
          <a:lstStyle/>
          <a:p>
            <a:fld id="{68A274D8-BDF7-394B-B94E-BD6A355A686C}" type="slidenum">
              <a:rPr lang="en-US" smtClean="0"/>
              <a:t>27</a:t>
            </a:fld>
            <a:endParaRPr lang="en-US"/>
          </a:p>
        </p:txBody>
      </p:sp>
    </p:spTree>
    <p:extLst>
      <p:ext uri="{BB962C8B-B14F-4D97-AF65-F5344CB8AC3E}">
        <p14:creationId xmlns:p14="http://schemas.microsoft.com/office/powerpoint/2010/main" val="4041015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2176-170B-41B2-846E-6AC6E95B562B}"/>
              </a:ext>
            </a:extLst>
          </p:cNvPr>
          <p:cNvSpPr>
            <a:spLocks noGrp="1"/>
          </p:cNvSpPr>
          <p:nvPr>
            <p:ph type="title"/>
          </p:nvPr>
        </p:nvSpPr>
        <p:spPr/>
        <p:txBody>
          <a:bodyPr/>
          <a:lstStyle/>
          <a:p>
            <a:r>
              <a:rPr lang="en-US" dirty="0"/>
              <a:t>Similar program used by USOC</a:t>
            </a:r>
          </a:p>
        </p:txBody>
      </p:sp>
      <p:sp>
        <p:nvSpPr>
          <p:cNvPr id="3" name="Content Placeholder 2">
            <a:extLst>
              <a:ext uri="{FF2B5EF4-FFF2-40B4-BE49-F238E27FC236}">
                <a16:creationId xmlns:a16="http://schemas.microsoft.com/office/drawing/2014/main" id="{5B8BB373-B7C5-45C5-B0CD-79C27647C648}"/>
              </a:ext>
            </a:extLst>
          </p:cNvPr>
          <p:cNvSpPr>
            <a:spLocks noGrp="1"/>
          </p:cNvSpPr>
          <p:nvPr>
            <p:ph idx="1"/>
          </p:nvPr>
        </p:nvSpPr>
        <p:spPr/>
        <p:txBody>
          <a:bodyPr/>
          <a:lstStyle/>
          <a:p>
            <a:pPr marL="457200" indent="-457200">
              <a:buFont typeface="+mj-lt"/>
              <a:buAutoNum type="arabicPeriod"/>
            </a:pPr>
            <a:r>
              <a:rPr lang="en-US" dirty="0"/>
              <a:t>Discover, Learn, and Play (ages 0-12)</a:t>
            </a:r>
          </a:p>
          <a:p>
            <a:pPr marL="457200" indent="-457200">
              <a:buFont typeface="+mj-lt"/>
              <a:buAutoNum type="arabicPeriod"/>
            </a:pPr>
            <a:r>
              <a:rPr lang="en-US" dirty="0"/>
              <a:t>Develop and Challenge (ages 10-16)</a:t>
            </a:r>
          </a:p>
          <a:p>
            <a:pPr marL="457200" indent="-457200">
              <a:buFont typeface="+mj-lt"/>
              <a:buAutoNum type="arabicPeriod"/>
            </a:pPr>
            <a:r>
              <a:rPr lang="en-US" dirty="0"/>
              <a:t>Train and Compete (ages 13-19)</a:t>
            </a:r>
          </a:p>
          <a:p>
            <a:pPr marL="457200" indent="-457200">
              <a:buFont typeface="+mj-lt"/>
              <a:buAutoNum type="arabicPeriod"/>
            </a:pPr>
            <a:r>
              <a:rPr lang="en-US" dirty="0"/>
              <a:t>Excel for High Performance OR Participate and Succeed (ages 15+)</a:t>
            </a:r>
          </a:p>
          <a:p>
            <a:pPr marL="457200" indent="-457200">
              <a:buFont typeface="+mj-lt"/>
              <a:buAutoNum type="arabicPeriod"/>
            </a:pPr>
            <a:r>
              <a:rPr lang="en-US" dirty="0"/>
              <a:t>Mentor and Thrive (lifetime)</a:t>
            </a:r>
          </a:p>
        </p:txBody>
      </p:sp>
      <p:sp>
        <p:nvSpPr>
          <p:cNvPr id="4" name="Slide Number Placeholder 3">
            <a:extLst>
              <a:ext uri="{FF2B5EF4-FFF2-40B4-BE49-F238E27FC236}">
                <a16:creationId xmlns:a16="http://schemas.microsoft.com/office/drawing/2014/main" id="{36B7A5CC-78CD-48FC-BB24-C84C358985F4}"/>
              </a:ext>
            </a:extLst>
          </p:cNvPr>
          <p:cNvSpPr>
            <a:spLocks noGrp="1"/>
          </p:cNvSpPr>
          <p:nvPr>
            <p:ph type="sldNum" sz="quarter" idx="12"/>
          </p:nvPr>
        </p:nvSpPr>
        <p:spPr/>
        <p:txBody>
          <a:bodyPr/>
          <a:lstStyle/>
          <a:p>
            <a:fld id="{68A274D8-BDF7-394B-B94E-BD6A355A686C}" type="slidenum">
              <a:rPr lang="en-US" smtClean="0"/>
              <a:t>28</a:t>
            </a:fld>
            <a:endParaRPr lang="en-US"/>
          </a:p>
        </p:txBody>
      </p:sp>
    </p:spTree>
    <p:extLst>
      <p:ext uri="{BB962C8B-B14F-4D97-AF65-F5344CB8AC3E}">
        <p14:creationId xmlns:p14="http://schemas.microsoft.com/office/powerpoint/2010/main" val="2869284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2EBC-A787-4D40-B62C-63EE90642DCF}"/>
              </a:ext>
            </a:extLst>
          </p:cNvPr>
          <p:cNvSpPr>
            <a:spLocks noGrp="1"/>
          </p:cNvSpPr>
          <p:nvPr>
            <p:ph type="title"/>
          </p:nvPr>
        </p:nvSpPr>
        <p:spPr/>
        <p:txBody>
          <a:bodyPr/>
          <a:lstStyle/>
          <a:p>
            <a:r>
              <a:rPr lang="en-US" dirty="0"/>
              <a:t>Guiding Families</a:t>
            </a:r>
          </a:p>
        </p:txBody>
      </p:sp>
      <p:sp>
        <p:nvSpPr>
          <p:cNvPr id="3" name="Content Placeholder 2">
            <a:extLst>
              <a:ext uri="{FF2B5EF4-FFF2-40B4-BE49-F238E27FC236}">
                <a16:creationId xmlns:a16="http://schemas.microsoft.com/office/drawing/2014/main" id="{F5D74B7F-5255-4675-B1B5-353BD1AE9A54}"/>
              </a:ext>
            </a:extLst>
          </p:cNvPr>
          <p:cNvSpPr>
            <a:spLocks noGrp="1"/>
          </p:cNvSpPr>
          <p:nvPr>
            <p:ph idx="1"/>
          </p:nvPr>
        </p:nvSpPr>
        <p:spPr>
          <a:xfrm>
            <a:off x="400050" y="1458351"/>
            <a:ext cx="8244547" cy="3915507"/>
          </a:xfrm>
        </p:spPr>
        <p:txBody>
          <a:bodyPr>
            <a:normAutofit/>
          </a:bodyPr>
          <a:lstStyle/>
          <a:p>
            <a:r>
              <a:rPr lang="en-US" dirty="0"/>
              <a:t>How much is too much?</a:t>
            </a:r>
          </a:p>
          <a:p>
            <a:pPr lvl="1"/>
            <a:r>
              <a:rPr lang="en-US" dirty="0"/>
              <a:t>Organized sports should be no more hours per week than a child’s age (until age 16)</a:t>
            </a:r>
          </a:p>
          <a:p>
            <a:pPr lvl="1"/>
            <a:r>
              <a:rPr lang="en-US" dirty="0"/>
              <a:t>Do not advance distance (running, swimming) more than 10% per week</a:t>
            </a:r>
          </a:p>
          <a:p>
            <a:pPr lvl="1"/>
            <a:r>
              <a:rPr lang="en-US" dirty="0"/>
              <a:t>Take 1-2 days off per week</a:t>
            </a:r>
          </a:p>
          <a:p>
            <a:pPr lvl="1"/>
            <a:r>
              <a:rPr lang="en-US" dirty="0"/>
              <a:t>Take 2-3 months off per year</a:t>
            </a:r>
          </a:p>
          <a:p>
            <a:r>
              <a:rPr lang="en-US" dirty="0"/>
              <a:t>Sports-Enhancement programs </a:t>
            </a:r>
          </a:p>
          <a:p>
            <a:pPr lvl="1"/>
            <a:r>
              <a:rPr lang="en-US" dirty="0"/>
              <a:t>Teach motor, social, and psychological skills</a:t>
            </a:r>
          </a:p>
          <a:p>
            <a:pPr lvl="1"/>
            <a:r>
              <a:rPr lang="en-US" dirty="0"/>
              <a:t>No proof that there is greater sports success than other activities which teach the same skills</a:t>
            </a:r>
          </a:p>
          <a:p>
            <a:pPr lvl="1"/>
            <a:r>
              <a:rPr lang="en-US" dirty="0"/>
              <a:t>Parents should monitor to ensure stated goals are being met</a:t>
            </a:r>
          </a:p>
        </p:txBody>
      </p:sp>
      <p:sp>
        <p:nvSpPr>
          <p:cNvPr id="4" name="Slide Number Placeholder 3">
            <a:extLst>
              <a:ext uri="{FF2B5EF4-FFF2-40B4-BE49-F238E27FC236}">
                <a16:creationId xmlns:a16="http://schemas.microsoft.com/office/drawing/2014/main" id="{D9D7E512-5EF5-45B1-A7E3-484ED06C136F}"/>
              </a:ext>
            </a:extLst>
          </p:cNvPr>
          <p:cNvSpPr>
            <a:spLocks noGrp="1"/>
          </p:cNvSpPr>
          <p:nvPr>
            <p:ph type="sldNum" sz="quarter" idx="12"/>
          </p:nvPr>
        </p:nvSpPr>
        <p:spPr/>
        <p:txBody>
          <a:bodyPr/>
          <a:lstStyle/>
          <a:p>
            <a:fld id="{68A274D8-BDF7-394B-B94E-BD6A355A686C}" type="slidenum">
              <a:rPr lang="en-US" smtClean="0"/>
              <a:t>29</a:t>
            </a:fld>
            <a:endParaRPr lang="en-US"/>
          </a:p>
        </p:txBody>
      </p:sp>
    </p:spTree>
    <p:extLst>
      <p:ext uri="{BB962C8B-B14F-4D97-AF65-F5344CB8AC3E}">
        <p14:creationId xmlns:p14="http://schemas.microsoft.com/office/powerpoint/2010/main" val="369736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197D-3697-4955-9BBE-577984A1E8E9}"/>
              </a:ext>
            </a:extLst>
          </p:cNvPr>
          <p:cNvSpPr>
            <a:spLocks noGrp="1"/>
          </p:cNvSpPr>
          <p:nvPr>
            <p:ph type="title"/>
          </p:nvPr>
        </p:nvSpPr>
        <p:spPr/>
        <p:txBody>
          <a:bodyPr/>
          <a:lstStyle/>
          <a:p>
            <a:r>
              <a:rPr lang="en-US" dirty="0"/>
              <a:t>Disclosures</a:t>
            </a:r>
          </a:p>
        </p:txBody>
      </p:sp>
      <p:sp>
        <p:nvSpPr>
          <p:cNvPr id="4" name="Slide Number Placeholder 3">
            <a:extLst>
              <a:ext uri="{FF2B5EF4-FFF2-40B4-BE49-F238E27FC236}">
                <a16:creationId xmlns:a16="http://schemas.microsoft.com/office/drawing/2014/main" id="{DD332D4D-E976-4BB3-92E9-F5A0D5605FA0}"/>
              </a:ext>
            </a:extLst>
          </p:cNvPr>
          <p:cNvSpPr>
            <a:spLocks noGrp="1"/>
          </p:cNvSpPr>
          <p:nvPr>
            <p:ph type="sldNum" sz="quarter" idx="12"/>
          </p:nvPr>
        </p:nvSpPr>
        <p:spPr/>
        <p:txBody>
          <a:bodyPr/>
          <a:lstStyle/>
          <a:p>
            <a:fld id="{68A274D8-BDF7-394B-B94E-BD6A355A686C}" type="slidenum">
              <a:rPr lang="en-US" smtClean="0"/>
              <a:t>3</a:t>
            </a:fld>
            <a:endParaRPr lang="en-US"/>
          </a:p>
        </p:txBody>
      </p:sp>
      <p:sp>
        <p:nvSpPr>
          <p:cNvPr id="5" name="Content Placeholder 4">
            <a:extLst>
              <a:ext uri="{FF2B5EF4-FFF2-40B4-BE49-F238E27FC236}">
                <a16:creationId xmlns:a16="http://schemas.microsoft.com/office/drawing/2014/main" id="{9CA0723D-F1B2-41BB-86AC-EDC557554710}"/>
              </a:ext>
            </a:extLst>
          </p:cNvPr>
          <p:cNvSpPr>
            <a:spLocks noGrp="1"/>
          </p:cNvSpPr>
          <p:nvPr>
            <p:ph idx="1"/>
          </p:nvPr>
        </p:nvSpPr>
        <p:spPr/>
        <p:txBody>
          <a:bodyPr/>
          <a:lstStyle/>
          <a:p>
            <a:r>
              <a:rPr lang="en-US" dirty="0"/>
              <a:t>No financial disclosures.</a:t>
            </a:r>
          </a:p>
          <a:p>
            <a:pPr marL="0" indent="0">
              <a:buNone/>
            </a:pPr>
            <a:endParaRPr lang="en-US" dirty="0"/>
          </a:p>
        </p:txBody>
      </p:sp>
      <p:pic>
        <p:nvPicPr>
          <p:cNvPr id="3078" name="Picture 6" descr="Image result for kc chiefs">
            <a:extLst>
              <a:ext uri="{FF2B5EF4-FFF2-40B4-BE49-F238E27FC236}">
                <a16:creationId xmlns:a16="http://schemas.microsoft.com/office/drawing/2014/main" id="{3A5F0CFD-67A0-4E33-8698-E318D0F8C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602" y="2180646"/>
            <a:ext cx="5641145" cy="383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217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E05F-4889-48D9-B20D-CC7A319207AE}"/>
              </a:ext>
            </a:extLst>
          </p:cNvPr>
          <p:cNvSpPr>
            <a:spLocks noGrp="1"/>
          </p:cNvSpPr>
          <p:nvPr>
            <p:ph type="title"/>
          </p:nvPr>
        </p:nvSpPr>
        <p:spPr/>
        <p:txBody>
          <a:bodyPr/>
          <a:lstStyle/>
          <a:p>
            <a:r>
              <a:rPr lang="en-US" dirty="0"/>
              <a:t>Guiding Families</a:t>
            </a:r>
          </a:p>
        </p:txBody>
      </p:sp>
      <p:sp>
        <p:nvSpPr>
          <p:cNvPr id="3" name="Content Placeholder 2">
            <a:extLst>
              <a:ext uri="{FF2B5EF4-FFF2-40B4-BE49-F238E27FC236}">
                <a16:creationId xmlns:a16="http://schemas.microsoft.com/office/drawing/2014/main" id="{1F3A27C6-229A-40DF-B6CC-7FF302CA0919}"/>
              </a:ext>
            </a:extLst>
          </p:cNvPr>
          <p:cNvSpPr>
            <a:spLocks noGrp="1"/>
          </p:cNvSpPr>
          <p:nvPr>
            <p:ph idx="1"/>
          </p:nvPr>
        </p:nvSpPr>
        <p:spPr/>
        <p:txBody>
          <a:bodyPr/>
          <a:lstStyle/>
          <a:p>
            <a:r>
              <a:rPr lang="en-US" dirty="0"/>
              <a:t>Consider Goals</a:t>
            </a:r>
          </a:p>
          <a:p>
            <a:pPr lvl="1"/>
            <a:r>
              <a:rPr lang="en-US" dirty="0"/>
              <a:t>have fun, learn lifelong physical skills, psychosocial development</a:t>
            </a:r>
          </a:p>
          <a:p>
            <a:pPr lvl="1"/>
            <a:r>
              <a:rPr lang="en-US" dirty="0"/>
              <a:t>Focus on the child’s goals (having fun, socialization) rather than adult goals (scholarship, fulfilling parent’s unfulfilled dreams)</a:t>
            </a:r>
          </a:p>
          <a:p>
            <a:r>
              <a:rPr lang="en-US" dirty="0"/>
              <a:t>Early diversification</a:t>
            </a:r>
          </a:p>
          <a:p>
            <a:pPr lvl="1"/>
            <a:r>
              <a:rPr lang="en-US" dirty="0"/>
              <a:t>Don’t specialize until after puberty (ideal age is 15-16yo)</a:t>
            </a:r>
          </a:p>
          <a:p>
            <a:pPr lvl="1"/>
            <a:r>
              <a:rPr lang="en-US" dirty="0"/>
              <a:t>Those who insist on specializing early</a:t>
            </a:r>
          </a:p>
          <a:p>
            <a:pPr lvl="2"/>
            <a:r>
              <a:rPr lang="en-US" dirty="0"/>
              <a:t>Take 2-3 months off per year (1 month increments)</a:t>
            </a:r>
          </a:p>
          <a:p>
            <a:pPr lvl="2"/>
            <a:r>
              <a:rPr lang="en-US" dirty="0"/>
              <a:t>Play for 1 team at a time</a:t>
            </a:r>
          </a:p>
          <a:p>
            <a:pPr lvl="2"/>
            <a:r>
              <a:rPr lang="en-US" dirty="0"/>
              <a:t>1-2 days off per week</a:t>
            </a:r>
          </a:p>
          <a:p>
            <a:endParaRPr lang="en-US" dirty="0"/>
          </a:p>
        </p:txBody>
      </p:sp>
      <p:sp>
        <p:nvSpPr>
          <p:cNvPr id="4" name="Slide Number Placeholder 3">
            <a:extLst>
              <a:ext uri="{FF2B5EF4-FFF2-40B4-BE49-F238E27FC236}">
                <a16:creationId xmlns:a16="http://schemas.microsoft.com/office/drawing/2014/main" id="{5A093695-D1EE-4008-BE32-21EC5ED77500}"/>
              </a:ext>
            </a:extLst>
          </p:cNvPr>
          <p:cNvSpPr>
            <a:spLocks noGrp="1"/>
          </p:cNvSpPr>
          <p:nvPr>
            <p:ph type="sldNum" sz="quarter" idx="12"/>
          </p:nvPr>
        </p:nvSpPr>
        <p:spPr/>
        <p:txBody>
          <a:bodyPr/>
          <a:lstStyle/>
          <a:p>
            <a:fld id="{68A274D8-BDF7-394B-B94E-BD6A355A686C}" type="slidenum">
              <a:rPr lang="en-US" smtClean="0"/>
              <a:t>30</a:t>
            </a:fld>
            <a:endParaRPr lang="en-US"/>
          </a:p>
        </p:txBody>
      </p:sp>
    </p:spTree>
    <p:extLst>
      <p:ext uri="{BB962C8B-B14F-4D97-AF65-F5344CB8AC3E}">
        <p14:creationId xmlns:p14="http://schemas.microsoft.com/office/powerpoint/2010/main" val="2360230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530A-4D82-47B0-9579-FB210B96B132}"/>
              </a:ext>
            </a:extLst>
          </p:cNvPr>
          <p:cNvSpPr>
            <a:spLocks noGrp="1"/>
          </p:cNvSpPr>
          <p:nvPr>
            <p:ph type="title"/>
          </p:nvPr>
        </p:nvSpPr>
        <p:spPr/>
        <p:txBody>
          <a:bodyPr/>
          <a:lstStyle/>
          <a:p>
            <a:r>
              <a:rPr lang="en-US" dirty="0"/>
              <a:t>The unknowns</a:t>
            </a:r>
          </a:p>
        </p:txBody>
      </p:sp>
      <p:sp>
        <p:nvSpPr>
          <p:cNvPr id="3" name="Content Placeholder 2">
            <a:extLst>
              <a:ext uri="{FF2B5EF4-FFF2-40B4-BE49-F238E27FC236}">
                <a16:creationId xmlns:a16="http://schemas.microsoft.com/office/drawing/2014/main" id="{74F8C259-814D-4693-BD76-8B381357473E}"/>
              </a:ext>
            </a:extLst>
          </p:cNvPr>
          <p:cNvSpPr>
            <a:spLocks noGrp="1"/>
          </p:cNvSpPr>
          <p:nvPr>
            <p:ph idx="1"/>
          </p:nvPr>
        </p:nvSpPr>
        <p:spPr>
          <a:xfrm>
            <a:off x="400050" y="1676400"/>
            <a:ext cx="3356024" cy="4500563"/>
          </a:xfrm>
        </p:spPr>
        <p:txBody>
          <a:bodyPr/>
          <a:lstStyle/>
          <a:p>
            <a:r>
              <a:rPr lang="en-US" dirty="0"/>
              <a:t>How much role does genetics play?</a:t>
            </a:r>
          </a:p>
          <a:p>
            <a:r>
              <a:rPr lang="en-US" dirty="0"/>
              <a:t>Endurance events</a:t>
            </a:r>
          </a:p>
          <a:p>
            <a:pPr lvl="1"/>
            <a:r>
              <a:rPr lang="en-US" dirty="0"/>
              <a:t>Triathlons</a:t>
            </a:r>
          </a:p>
          <a:p>
            <a:pPr lvl="1"/>
            <a:r>
              <a:rPr lang="en-US" dirty="0"/>
              <a:t>Marathons</a:t>
            </a:r>
          </a:p>
          <a:p>
            <a:r>
              <a:rPr lang="en-US" dirty="0"/>
              <a:t>Multi-day tournaments</a:t>
            </a:r>
          </a:p>
        </p:txBody>
      </p:sp>
      <p:sp>
        <p:nvSpPr>
          <p:cNvPr id="4" name="Slide Number Placeholder 3">
            <a:extLst>
              <a:ext uri="{FF2B5EF4-FFF2-40B4-BE49-F238E27FC236}">
                <a16:creationId xmlns:a16="http://schemas.microsoft.com/office/drawing/2014/main" id="{D8D3E767-618E-4324-8C39-FEF35C799F3C}"/>
              </a:ext>
            </a:extLst>
          </p:cNvPr>
          <p:cNvSpPr>
            <a:spLocks noGrp="1"/>
          </p:cNvSpPr>
          <p:nvPr>
            <p:ph type="sldNum" sz="quarter" idx="12"/>
          </p:nvPr>
        </p:nvSpPr>
        <p:spPr/>
        <p:txBody>
          <a:bodyPr/>
          <a:lstStyle/>
          <a:p>
            <a:fld id="{68A274D8-BDF7-394B-B94E-BD6A355A686C}" type="slidenum">
              <a:rPr lang="en-US" smtClean="0"/>
              <a:t>31</a:t>
            </a:fld>
            <a:endParaRPr lang="en-US"/>
          </a:p>
        </p:txBody>
      </p:sp>
      <p:pic>
        <p:nvPicPr>
          <p:cNvPr id="1028" name="Picture 4" descr="Image result for kid triathlon">
            <a:extLst>
              <a:ext uri="{FF2B5EF4-FFF2-40B4-BE49-F238E27FC236}">
                <a16:creationId xmlns:a16="http://schemas.microsoft.com/office/drawing/2014/main" id="{E58F843F-54E8-4EC4-8056-A7EF0C4E1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25" y="2089051"/>
            <a:ext cx="5170742" cy="307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24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do at my house</a:t>
            </a:r>
          </a:p>
        </p:txBody>
      </p:sp>
      <p:sp>
        <p:nvSpPr>
          <p:cNvPr id="3" name="Content Placeholder 2"/>
          <p:cNvSpPr>
            <a:spLocks noGrp="1"/>
          </p:cNvSpPr>
          <p:nvPr>
            <p:ph idx="1"/>
          </p:nvPr>
        </p:nvSpPr>
        <p:spPr>
          <a:xfrm>
            <a:off x="400049" y="1524001"/>
            <a:ext cx="8469631" cy="4500563"/>
          </a:xfrm>
        </p:spPr>
        <p:txBody>
          <a:bodyPr>
            <a:normAutofit/>
          </a:bodyPr>
          <a:lstStyle/>
          <a:p>
            <a:r>
              <a:rPr lang="en-US" dirty="0"/>
              <a:t>Ages 4 and 6</a:t>
            </a:r>
          </a:p>
          <a:p>
            <a:pPr lvl="1"/>
            <a:r>
              <a:rPr lang="en-US" dirty="0"/>
              <a:t>Active Start </a:t>
            </a:r>
          </a:p>
          <a:p>
            <a:pPr lvl="1"/>
            <a:r>
              <a:rPr lang="en-US" dirty="0" err="1"/>
              <a:t>FUNdamentals</a:t>
            </a:r>
            <a:r>
              <a:rPr lang="en-US" dirty="0"/>
              <a:t> </a:t>
            </a:r>
          </a:p>
          <a:p>
            <a:r>
              <a:rPr lang="en-US" dirty="0"/>
              <a:t>Swimming lessons as a life skill</a:t>
            </a:r>
          </a:p>
          <a:p>
            <a:r>
              <a:rPr lang="en-US" dirty="0"/>
              <a:t>Outside free play time</a:t>
            </a:r>
          </a:p>
          <a:p>
            <a:pPr lvl="1"/>
            <a:r>
              <a:rPr lang="en-US" dirty="0"/>
              <a:t>Kicking, throwing, catching, batting, climbing, running, jumping, bike, scooter, neighbor’s </a:t>
            </a:r>
            <a:r>
              <a:rPr lang="en-US" dirty="0" err="1"/>
              <a:t>parkhour</a:t>
            </a:r>
            <a:r>
              <a:rPr lang="en-US" dirty="0"/>
              <a:t> stuff, neighbor’s trampoline</a:t>
            </a:r>
          </a:p>
          <a:p>
            <a:pPr lvl="1"/>
            <a:r>
              <a:rPr lang="en-US" dirty="0">
                <a:sym typeface="Wingdings" panose="05000000000000000000" pitchFamily="2" charset="2"/>
              </a:rPr>
              <a:t>Hiking in Sugar Creek  agility, balance, coordination, how to fall down</a:t>
            </a:r>
          </a:p>
          <a:p>
            <a:r>
              <a:rPr lang="en-US" dirty="0">
                <a:sym typeface="Wingdings" panose="05000000000000000000" pitchFamily="2" charset="2"/>
              </a:rPr>
              <a:t>Organized sports (6yo)</a:t>
            </a:r>
          </a:p>
          <a:p>
            <a:pPr lvl="1"/>
            <a:r>
              <a:rPr lang="en-US" dirty="0">
                <a:sym typeface="Wingdings" panose="05000000000000000000" pitchFamily="2" charset="2"/>
              </a:rPr>
              <a:t>Rec league this spring for ??? (his pick)</a:t>
            </a:r>
          </a:p>
          <a:p>
            <a:pPr lvl="1"/>
            <a:r>
              <a:rPr lang="en-US" dirty="0">
                <a:sym typeface="Wingdings" panose="05000000000000000000" pitchFamily="2" charset="2"/>
              </a:rPr>
              <a:t>Maybe karate (because he had fun at a karate birthday party and wants to try it)</a:t>
            </a:r>
          </a:p>
        </p:txBody>
      </p:sp>
      <p:sp>
        <p:nvSpPr>
          <p:cNvPr id="4" name="Slide Number Placeholder 3"/>
          <p:cNvSpPr>
            <a:spLocks noGrp="1"/>
          </p:cNvSpPr>
          <p:nvPr>
            <p:ph type="sldNum" sz="quarter" idx="12"/>
          </p:nvPr>
        </p:nvSpPr>
        <p:spPr/>
        <p:txBody>
          <a:bodyPr/>
          <a:lstStyle/>
          <a:p>
            <a:fld id="{68A274D8-BDF7-394B-B94E-BD6A355A686C}" type="slidenum">
              <a:rPr lang="en-US" smtClean="0"/>
              <a:t>32</a:t>
            </a:fld>
            <a:endParaRPr lang="en-US"/>
          </a:p>
        </p:txBody>
      </p:sp>
    </p:spTree>
    <p:extLst>
      <p:ext uri="{BB962C8B-B14F-4D97-AF65-F5344CB8AC3E}">
        <p14:creationId xmlns:p14="http://schemas.microsoft.com/office/powerpoint/2010/main" val="2131396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Athletic skills from free play</a:t>
            </a:r>
          </a:p>
        </p:txBody>
      </p:sp>
      <p:sp>
        <p:nvSpPr>
          <p:cNvPr id="4" name="Slide Number Placeholder 3"/>
          <p:cNvSpPr>
            <a:spLocks noGrp="1"/>
          </p:cNvSpPr>
          <p:nvPr>
            <p:ph type="sldNum" sz="quarter" idx="12"/>
          </p:nvPr>
        </p:nvSpPr>
        <p:spPr/>
        <p:txBody>
          <a:bodyPr/>
          <a:lstStyle/>
          <a:p>
            <a:fld id="{68A274D8-BDF7-394B-B94E-BD6A355A686C}" type="slidenum">
              <a:rPr lang="en-US" smtClean="0"/>
              <a:t>33</a:t>
            </a:fld>
            <a:endParaRPr lang="en-US"/>
          </a:p>
        </p:txBody>
      </p:sp>
      <p:pic>
        <p:nvPicPr>
          <p:cNvPr id="5" name="Picture 6" descr="Image result for kid climbing wall slid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3196" y="1388780"/>
            <a:ext cx="2247462" cy="2247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kid stuck on play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184" y="1375864"/>
            <a:ext cx="3962382" cy="2377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reek bed hiking">
            <a:extLst>
              <a:ext uri="{FF2B5EF4-FFF2-40B4-BE49-F238E27FC236}">
                <a16:creationId xmlns:a16="http://schemas.microsoft.com/office/drawing/2014/main" id="{F249CFB7-C7B8-4F2A-B55F-084ACA14C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35312"/>
            <a:ext cx="2679788" cy="26797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kids running on playground">
            <a:extLst>
              <a:ext uri="{FF2B5EF4-FFF2-40B4-BE49-F238E27FC236}">
                <a16:creationId xmlns:a16="http://schemas.microsoft.com/office/drawing/2014/main" id="{122036EE-12CC-4E92-8DC1-E933BB7F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8684" y="2306715"/>
            <a:ext cx="2324232" cy="34924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kids throwing water balloons">
            <a:extLst>
              <a:ext uri="{FF2B5EF4-FFF2-40B4-BE49-F238E27FC236}">
                <a16:creationId xmlns:a16="http://schemas.microsoft.com/office/drawing/2014/main" id="{F2E41F00-4534-4509-8C85-31940FB1A9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560" y="4052921"/>
            <a:ext cx="3810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450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skills from free play</a:t>
            </a:r>
          </a:p>
        </p:txBody>
      </p:sp>
      <p:sp>
        <p:nvSpPr>
          <p:cNvPr id="3" name="Content Placeholder 2"/>
          <p:cNvSpPr>
            <a:spLocks noGrp="1"/>
          </p:cNvSpPr>
          <p:nvPr>
            <p:ph idx="1"/>
          </p:nvPr>
        </p:nvSpPr>
        <p:spPr/>
        <p:txBody>
          <a:bodyPr/>
          <a:lstStyle/>
          <a:p>
            <a:r>
              <a:rPr lang="en-US" dirty="0"/>
              <a:t>Problem solving</a:t>
            </a:r>
          </a:p>
          <a:p>
            <a:r>
              <a:rPr lang="en-US" dirty="0"/>
              <a:t>Teamwork</a:t>
            </a:r>
          </a:p>
          <a:p>
            <a:r>
              <a:rPr lang="en-US" dirty="0"/>
              <a:t>Self-regulation</a:t>
            </a:r>
          </a:p>
        </p:txBody>
      </p:sp>
      <p:sp>
        <p:nvSpPr>
          <p:cNvPr id="4" name="Slide Number Placeholder 3"/>
          <p:cNvSpPr>
            <a:spLocks noGrp="1"/>
          </p:cNvSpPr>
          <p:nvPr>
            <p:ph type="sldNum" sz="quarter" idx="12"/>
          </p:nvPr>
        </p:nvSpPr>
        <p:spPr/>
        <p:txBody>
          <a:bodyPr/>
          <a:lstStyle/>
          <a:p>
            <a:fld id="{68A274D8-BDF7-394B-B94E-BD6A355A686C}" type="slidenum">
              <a:rPr lang="en-US" smtClean="0"/>
              <a:t>34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528" y="2988468"/>
            <a:ext cx="2727693" cy="33233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589" y="2073609"/>
            <a:ext cx="5026432" cy="3015859"/>
          </a:xfrm>
          <a:prstGeom prst="rect">
            <a:avLst/>
          </a:prstGeom>
        </p:spPr>
      </p:pic>
    </p:spTree>
    <p:extLst>
      <p:ext uri="{BB962C8B-B14F-4D97-AF65-F5344CB8AC3E}">
        <p14:creationId xmlns:p14="http://schemas.microsoft.com/office/powerpoint/2010/main" val="3318043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FF02-621C-4858-8407-96055842393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25BFB35-2CE6-4CA9-BD33-8E79604B7DD8}"/>
              </a:ext>
            </a:extLst>
          </p:cNvPr>
          <p:cNvSpPr>
            <a:spLocks noGrp="1"/>
          </p:cNvSpPr>
          <p:nvPr>
            <p:ph idx="1"/>
          </p:nvPr>
        </p:nvSpPr>
        <p:spPr/>
        <p:txBody>
          <a:bodyPr/>
          <a:lstStyle/>
          <a:p>
            <a:r>
              <a:rPr lang="en-US" dirty="0"/>
              <a:t>Bell DR, et al. Sport Specialization and Risk of Overuse Injuries: A Systematic Review with Meta-analysis.” </a:t>
            </a:r>
            <a:r>
              <a:rPr lang="en-US" i="1" dirty="0"/>
              <a:t>Pediatrics</a:t>
            </a:r>
            <a:r>
              <a:rPr lang="en-US" dirty="0"/>
              <a:t>. Vol 142:3. Aug 2018</a:t>
            </a:r>
          </a:p>
          <a:p>
            <a:r>
              <a:rPr lang="en-US" dirty="0"/>
              <a:t>Brenner, JS. “Overuse Injuries, Overtraining, and Burnout in Child and Adolescent Athletes.” </a:t>
            </a:r>
            <a:r>
              <a:rPr lang="en-US" i="1" dirty="0"/>
              <a:t>Pediatrics</a:t>
            </a:r>
            <a:r>
              <a:rPr lang="en-US" dirty="0"/>
              <a:t>. Vol 119:6. June 2007</a:t>
            </a:r>
          </a:p>
          <a:p>
            <a:r>
              <a:rPr lang="en-US" dirty="0"/>
              <a:t>Brenner JS. “Sports Specialization and Intensive Training in Young Athletes.” </a:t>
            </a:r>
            <a:r>
              <a:rPr lang="en-US" i="1" dirty="0"/>
              <a:t>Pediatrics</a:t>
            </a:r>
            <a:r>
              <a:rPr lang="en-US" dirty="0"/>
              <a:t>. Vol 138:3. Sept 2016</a:t>
            </a:r>
          </a:p>
          <a:p>
            <a:endParaRPr lang="en-US" dirty="0"/>
          </a:p>
        </p:txBody>
      </p:sp>
      <p:sp>
        <p:nvSpPr>
          <p:cNvPr id="4" name="Slide Number Placeholder 3">
            <a:extLst>
              <a:ext uri="{FF2B5EF4-FFF2-40B4-BE49-F238E27FC236}">
                <a16:creationId xmlns:a16="http://schemas.microsoft.com/office/drawing/2014/main" id="{433F5767-4115-4739-A514-D3690F620B71}"/>
              </a:ext>
            </a:extLst>
          </p:cNvPr>
          <p:cNvSpPr>
            <a:spLocks noGrp="1"/>
          </p:cNvSpPr>
          <p:nvPr>
            <p:ph type="sldNum" sz="quarter" idx="12"/>
          </p:nvPr>
        </p:nvSpPr>
        <p:spPr/>
        <p:txBody>
          <a:bodyPr/>
          <a:lstStyle/>
          <a:p>
            <a:fld id="{68A274D8-BDF7-394B-B94E-BD6A355A686C}" type="slidenum">
              <a:rPr lang="en-US" smtClean="0"/>
              <a:t>35</a:t>
            </a:fld>
            <a:endParaRPr lang="en-US"/>
          </a:p>
        </p:txBody>
      </p:sp>
    </p:spTree>
    <p:extLst>
      <p:ext uri="{BB962C8B-B14F-4D97-AF65-F5344CB8AC3E}">
        <p14:creationId xmlns:p14="http://schemas.microsoft.com/office/powerpoint/2010/main" val="3740124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1800-7033-42FC-A966-DDFC9A48ECB2}"/>
              </a:ext>
            </a:extLst>
          </p:cNvPr>
          <p:cNvSpPr>
            <a:spLocks noGrp="1"/>
          </p:cNvSpPr>
          <p:nvPr>
            <p:ph type="title"/>
          </p:nvPr>
        </p:nvSpPr>
        <p:spPr>
          <a:xfrm>
            <a:off x="400050" y="228601"/>
            <a:ext cx="8343900" cy="917916"/>
          </a:xfrm>
        </p:spPr>
        <p:txBody>
          <a:bodyPr/>
          <a:lstStyle/>
          <a:p>
            <a:r>
              <a:rPr lang="en-US" dirty="0"/>
              <a:t>Questions??</a:t>
            </a:r>
          </a:p>
        </p:txBody>
      </p:sp>
      <p:sp>
        <p:nvSpPr>
          <p:cNvPr id="4" name="Slide Number Placeholder 3">
            <a:extLst>
              <a:ext uri="{FF2B5EF4-FFF2-40B4-BE49-F238E27FC236}">
                <a16:creationId xmlns:a16="http://schemas.microsoft.com/office/drawing/2014/main" id="{11136CDA-E2F1-4456-962E-60D6E2B57E47}"/>
              </a:ext>
            </a:extLst>
          </p:cNvPr>
          <p:cNvSpPr>
            <a:spLocks noGrp="1"/>
          </p:cNvSpPr>
          <p:nvPr>
            <p:ph type="sldNum" sz="quarter" idx="12"/>
          </p:nvPr>
        </p:nvSpPr>
        <p:spPr/>
        <p:txBody>
          <a:bodyPr/>
          <a:lstStyle/>
          <a:p>
            <a:fld id="{68A274D8-BDF7-394B-B94E-BD6A355A686C}" type="slidenum">
              <a:rPr lang="en-US" smtClean="0"/>
              <a:t>36</a:t>
            </a:fld>
            <a:endParaRPr lang="en-US"/>
          </a:p>
        </p:txBody>
      </p:sp>
      <p:pic>
        <p:nvPicPr>
          <p:cNvPr id="5122" name="Picture 2" descr="Image may contain: 2 people, outdoor and nature">
            <a:extLst>
              <a:ext uri="{FF2B5EF4-FFF2-40B4-BE49-F238E27FC236}">
                <a16:creationId xmlns:a16="http://schemas.microsoft.com/office/drawing/2014/main" id="{D28D48E1-98D4-4A7C-8CE1-F13FACE893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7269" y="1146517"/>
            <a:ext cx="7146388" cy="535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0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F98CA-705E-497C-97A8-001C9E52E1BD}"/>
              </a:ext>
            </a:extLst>
          </p:cNvPr>
          <p:cNvSpPr>
            <a:spLocks noGrp="1"/>
          </p:cNvSpPr>
          <p:nvPr>
            <p:ph type="title"/>
          </p:nvPr>
        </p:nvSpPr>
        <p:spPr/>
        <p:txBody>
          <a:bodyPr/>
          <a:lstStyle/>
          <a:p>
            <a:r>
              <a:rPr lang="en-US" dirty="0"/>
              <a:t>What would you do?	</a:t>
            </a:r>
          </a:p>
        </p:txBody>
      </p:sp>
      <p:sp>
        <p:nvSpPr>
          <p:cNvPr id="3" name="Content Placeholder 2">
            <a:extLst>
              <a:ext uri="{FF2B5EF4-FFF2-40B4-BE49-F238E27FC236}">
                <a16:creationId xmlns:a16="http://schemas.microsoft.com/office/drawing/2014/main" id="{633E771E-B675-44F5-B58C-7D23AF0501C7}"/>
              </a:ext>
            </a:extLst>
          </p:cNvPr>
          <p:cNvSpPr>
            <a:spLocks noGrp="1"/>
          </p:cNvSpPr>
          <p:nvPr>
            <p:ph idx="1"/>
          </p:nvPr>
        </p:nvSpPr>
        <p:spPr/>
        <p:txBody>
          <a:bodyPr/>
          <a:lstStyle/>
          <a:p>
            <a:r>
              <a:rPr lang="en-US" dirty="0"/>
              <a:t>Your child is a 15yom, small for his age late-bloomer who is entering the 10</a:t>
            </a:r>
            <a:r>
              <a:rPr lang="en-US" baseline="30000" dirty="0"/>
              <a:t>th</a:t>
            </a:r>
            <a:r>
              <a:rPr lang="en-US" dirty="0"/>
              <a:t> grade. He is trying to decide what sport to play this fall. He is a promising baseball player. He also has experience in flag football, soccer, and track. He played tackle football for the first time last year as 3</a:t>
            </a:r>
            <a:r>
              <a:rPr lang="en-US" baseline="30000" dirty="0"/>
              <a:t>rd</a:t>
            </a:r>
            <a:r>
              <a:rPr lang="en-US" dirty="0"/>
              <a:t>-string quarterback for the freshman team. He is debating between playing football again this year, or joining the select fall baseball league he was invited to join. Where do you send him?</a:t>
            </a:r>
          </a:p>
        </p:txBody>
      </p:sp>
      <p:sp>
        <p:nvSpPr>
          <p:cNvPr id="4" name="Slide Number Placeholder 3">
            <a:extLst>
              <a:ext uri="{FF2B5EF4-FFF2-40B4-BE49-F238E27FC236}">
                <a16:creationId xmlns:a16="http://schemas.microsoft.com/office/drawing/2014/main" id="{CB240A22-87EF-4248-A277-591AD46DE37F}"/>
              </a:ext>
            </a:extLst>
          </p:cNvPr>
          <p:cNvSpPr>
            <a:spLocks noGrp="1"/>
          </p:cNvSpPr>
          <p:nvPr>
            <p:ph type="sldNum" sz="quarter" idx="12"/>
          </p:nvPr>
        </p:nvSpPr>
        <p:spPr/>
        <p:txBody>
          <a:bodyPr/>
          <a:lstStyle/>
          <a:p>
            <a:fld id="{68A274D8-BDF7-394B-B94E-BD6A355A686C}" type="slidenum">
              <a:rPr lang="en-US" smtClean="0"/>
              <a:t>4</a:t>
            </a:fld>
            <a:endParaRPr lang="en-US"/>
          </a:p>
        </p:txBody>
      </p:sp>
    </p:spTree>
    <p:extLst>
      <p:ext uri="{BB962C8B-B14F-4D97-AF65-F5344CB8AC3E}">
        <p14:creationId xmlns:p14="http://schemas.microsoft.com/office/powerpoint/2010/main" val="254405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833A5-C326-4ED6-8273-0B6BC9AADEE9}"/>
              </a:ext>
            </a:extLst>
          </p:cNvPr>
          <p:cNvSpPr>
            <a:spLocks noGrp="1"/>
          </p:cNvSpPr>
          <p:nvPr>
            <p:ph type="title"/>
          </p:nvPr>
        </p:nvSpPr>
        <p:spPr/>
        <p:txBody>
          <a:bodyPr/>
          <a:lstStyle/>
          <a:p>
            <a:r>
              <a:rPr lang="en-US" dirty="0"/>
              <a:t>I hope you said football</a:t>
            </a:r>
          </a:p>
        </p:txBody>
      </p:sp>
      <p:sp>
        <p:nvSpPr>
          <p:cNvPr id="4" name="Slide Number Placeholder 3">
            <a:extLst>
              <a:ext uri="{FF2B5EF4-FFF2-40B4-BE49-F238E27FC236}">
                <a16:creationId xmlns:a16="http://schemas.microsoft.com/office/drawing/2014/main" id="{28294F60-A88A-47F1-A0AB-BFDCF4E27EF1}"/>
              </a:ext>
            </a:extLst>
          </p:cNvPr>
          <p:cNvSpPr>
            <a:spLocks noGrp="1"/>
          </p:cNvSpPr>
          <p:nvPr>
            <p:ph type="sldNum" sz="quarter" idx="12"/>
          </p:nvPr>
        </p:nvSpPr>
        <p:spPr/>
        <p:txBody>
          <a:bodyPr/>
          <a:lstStyle/>
          <a:p>
            <a:fld id="{68A274D8-BDF7-394B-B94E-BD6A355A686C}" type="slidenum">
              <a:rPr lang="en-US" smtClean="0"/>
              <a:t>5</a:t>
            </a:fld>
            <a:endParaRPr lang="en-US"/>
          </a:p>
        </p:txBody>
      </p:sp>
      <p:pic>
        <p:nvPicPr>
          <p:cNvPr id="1026" name="Picture 2" descr="Image result for tom brady">
            <a:extLst>
              <a:ext uri="{FF2B5EF4-FFF2-40B4-BE49-F238E27FC236}">
                <a16:creationId xmlns:a16="http://schemas.microsoft.com/office/drawing/2014/main" id="{BD4AEE27-9FC1-452E-9E88-D751EF19AC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1657" y="1676400"/>
            <a:ext cx="6200685" cy="450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256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BC371E-0CFD-4B7F-9131-DE3D022BC3B0}"/>
              </a:ext>
            </a:extLst>
          </p:cNvPr>
          <p:cNvSpPr>
            <a:spLocks noGrp="1"/>
          </p:cNvSpPr>
          <p:nvPr>
            <p:ph type="sldNum" sz="quarter" idx="12"/>
          </p:nvPr>
        </p:nvSpPr>
        <p:spPr/>
        <p:txBody>
          <a:bodyPr/>
          <a:lstStyle/>
          <a:p>
            <a:fld id="{68A274D8-BDF7-394B-B94E-BD6A355A686C}" type="slidenum">
              <a:rPr lang="en-US" smtClean="0"/>
              <a:t>6</a:t>
            </a:fld>
            <a:endParaRPr lang="en-US"/>
          </a:p>
        </p:txBody>
      </p:sp>
      <p:pic>
        <p:nvPicPr>
          <p:cNvPr id="6" name="Picture 5">
            <a:extLst>
              <a:ext uri="{FF2B5EF4-FFF2-40B4-BE49-F238E27FC236}">
                <a16:creationId xmlns:a16="http://schemas.microsoft.com/office/drawing/2014/main" id="{43D948CF-7A0C-4E01-B5FA-1868B6039CBF}"/>
              </a:ext>
            </a:extLst>
          </p:cNvPr>
          <p:cNvPicPr>
            <a:picLocks noChangeAspect="1"/>
          </p:cNvPicPr>
          <p:nvPr/>
        </p:nvPicPr>
        <p:blipFill rotWithShape="1">
          <a:blip r:embed="rId2"/>
          <a:srcRect b="31138"/>
          <a:stretch/>
        </p:blipFill>
        <p:spPr>
          <a:xfrm>
            <a:off x="1557996" y="520504"/>
            <a:ext cx="6028007" cy="3113269"/>
          </a:xfrm>
          <a:prstGeom prst="rect">
            <a:avLst/>
          </a:prstGeom>
        </p:spPr>
      </p:pic>
      <p:sp>
        <p:nvSpPr>
          <p:cNvPr id="7" name="TextBox 6">
            <a:extLst>
              <a:ext uri="{FF2B5EF4-FFF2-40B4-BE49-F238E27FC236}">
                <a16:creationId xmlns:a16="http://schemas.microsoft.com/office/drawing/2014/main" id="{BF527385-070D-40A4-B599-5128194A3EC9}"/>
              </a:ext>
            </a:extLst>
          </p:cNvPr>
          <p:cNvSpPr txBox="1"/>
          <p:nvPr/>
        </p:nvSpPr>
        <p:spPr>
          <a:xfrm>
            <a:off x="1557996" y="4663440"/>
            <a:ext cx="5956239" cy="923330"/>
          </a:xfrm>
          <a:prstGeom prst="rect">
            <a:avLst/>
          </a:prstGeom>
          <a:noFill/>
        </p:spPr>
        <p:txBody>
          <a:bodyPr wrap="square" rtlCol="0">
            <a:spAutoFit/>
          </a:bodyPr>
          <a:lstStyle/>
          <a:p>
            <a:r>
              <a:rPr lang="en-US" dirty="0"/>
              <a:t>Brenner JS. “Sports Specialization and Intensive Training in Young Athletes.” </a:t>
            </a:r>
            <a:r>
              <a:rPr lang="en-US" i="1" dirty="0"/>
              <a:t>Pediatrics</a:t>
            </a:r>
            <a:r>
              <a:rPr lang="en-US" dirty="0"/>
              <a:t>. Vol 138:3. Sept 2016</a:t>
            </a:r>
          </a:p>
        </p:txBody>
      </p:sp>
    </p:spTree>
    <p:extLst>
      <p:ext uri="{BB962C8B-B14F-4D97-AF65-F5344CB8AC3E}">
        <p14:creationId xmlns:p14="http://schemas.microsoft.com/office/powerpoint/2010/main" val="268386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B41F-5913-404B-8F0B-B736F227A8E0}"/>
              </a:ext>
            </a:extLst>
          </p:cNvPr>
          <p:cNvSpPr>
            <a:spLocks noGrp="1"/>
          </p:cNvSpPr>
          <p:nvPr>
            <p:ph type="title"/>
          </p:nvPr>
        </p:nvSpPr>
        <p:spPr/>
        <p:txBody>
          <a:bodyPr/>
          <a:lstStyle/>
          <a:p>
            <a:r>
              <a:rPr lang="en-US" dirty="0"/>
              <a:t>Benefits of youth sports</a:t>
            </a:r>
          </a:p>
        </p:txBody>
      </p:sp>
      <p:sp>
        <p:nvSpPr>
          <p:cNvPr id="3" name="Content Placeholder 2">
            <a:extLst>
              <a:ext uri="{FF2B5EF4-FFF2-40B4-BE49-F238E27FC236}">
                <a16:creationId xmlns:a16="http://schemas.microsoft.com/office/drawing/2014/main" id="{495C9299-B7CB-4188-9A9F-C620D2731DF8}"/>
              </a:ext>
            </a:extLst>
          </p:cNvPr>
          <p:cNvSpPr>
            <a:spLocks noGrp="1"/>
          </p:cNvSpPr>
          <p:nvPr>
            <p:ph idx="1"/>
          </p:nvPr>
        </p:nvSpPr>
        <p:spPr/>
        <p:txBody>
          <a:bodyPr/>
          <a:lstStyle/>
          <a:p>
            <a:r>
              <a:rPr lang="en-US" dirty="0"/>
              <a:t>Skills needed for lifelong physical activity</a:t>
            </a:r>
          </a:p>
          <a:p>
            <a:r>
              <a:rPr lang="en-US" dirty="0"/>
              <a:t>Socialization</a:t>
            </a:r>
          </a:p>
          <a:p>
            <a:r>
              <a:rPr lang="en-US" dirty="0"/>
              <a:t>Teamwork</a:t>
            </a:r>
          </a:p>
          <a:p>
            <a:r>
              <a:rPr lang="en-US" dirty="0"/>
              <a:t>Leadership skills</a:t>
            </a:r>
          </a:p>
          <a:p>
            <a:r>
              <a:rPr lang="en-US" dirty="0"/>
              <a:t>Improved self-esteem</a:t>
            </a:r>
          </a:p>
          <a:p>
            <a:r>
              <a:rPr lang="en-US" dirty="0"/>
              <a:t>Having fun</a:t>
            </a:r>
          </a:p>
          <a:p>
            <a:endParaRPr lang="en-US" dirty="0"/>
          </a:p>
          <a:p>
            <a:pPr marL="0" indent="0">
              <a:buNone/>
            </a:pPr>
            <a:r>
              <a:rPr lang="en-US" dirty="0"/>
              <a:t>My additions:</a:t>
            </a:r>
          </a:p>
          <a:p>
            <a:r>
              <a:rPr lang="en-US" dirty="0"/>
              <a:t>How to handle failure</a:t>
            </a:r>
          </a:p>
          <a:p>
            <a:r>
              <a:rPr lang="en-US" dirty="0"/>
              <a:t>How to handle pain</a:t>
            </a:r>
          </a:p>
        </p:txBody>
      </p:sp>
      <p:sp>
        <p:nvSpPr>
          <p:cNvPr id="4" name="Slide Number Placeholder 3">
            <a:extLst>
              <a:ext uri="{FF2B5EF4-FFF2-40B4-BE49-F238E27FC236}">
                <a16:creationId xmlns:a16="http://schemas.microsoft.com/office/drawing/2014/main" id="{5D8959BF-FF40-4AC0-B7ED-4F5A10497B79}"/>
              </a:ext>
            </a:extLst>
          </p:cNvPr>
          <p:cNvSpPr>
            <a:spLocks noGrp="1"/>
          </p:cNvSpPr>
          <p:nvPr>
            <p:ph type="sldNum" sz="quarter" idx="12"/>
          </p:nvPr>
        </p:nvSpPr>
        <p:spPr/>
        <p:txBody>
          <a:bodyPr/>
          <a:lstStyle/>
          <a:p>
            <a:fld id="{68A274D8-BDF7-394B-B94E-BD6A355A686C}" type="slidenum">
              <a:rPr lang="en-US" smtClean="0"/>
              <a:t>7</a:t>
            </a:fld>
            <a:endParaRPr lang="en-US"/>
          </a:p>
        </p:txBody>
      </p:sp>
      <p:pic>
        <p:nvPicPr>
          <p:cNvPr id="5122" name="Picture 2" descr="Image result for youth sports">
            <a:extLst>
              <a:ext uri="{FF2B5EF4-FFF2-40B4-BE49-F238E27FC236}">
                <a16:creationId xmlns:a16="http://schemas.microsoft.com/office/drawing/2014/main" id="{1C8C84CE-4D8B-4348-A3D6-6BB6FCCF1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395" y="3130062"/>
            <a:ext cx="4584894" cy="229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9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87EF27-465B-4946-AD45-281EB1CE8AA2}"/>
              </a:ext>
            </a:extLst>
          </p:cNvPr>
          <p:cNvSpPr>
            <a:spLocks noGrp="1"/>
          </p:cNvSpPr>
          <p:nvPr>
            <p:ph type="body" idx="1"/>
          </p:nvPr>
        </p:nvSpPr>
        <p:spPr/>
        <p:txBody>
          <a:bodyPr/>
          <a:lstStyle/>
          <a:p>
            <a:r>
              <a:rPr lang="en-US" dirty="0"/>
              <a:t>Former</a:t>
            </a:r>
          </a:p>
        </p:txBody>
      </p:sp>
      <p:sp>
        <p:nvSpPr>
          <p:cNvPr id="5" name="Content Placeholder 4">
            <a:extLst>
              <a:ext uri="{FF2B5EF4-FFF2-40B4-BE49-F238E27FC236}">
                <a16:creationId xmlns:a16="http://schemas.microsoft.com/office/drawing/2014/main" id="{1E10EC43-E420-49F6-B85C-4B82B5C5F18B}"/>
              </a:ext>
            </a:extLst>
          </p:cNvPr>
          <p:cNvSpPr>
            <a:spLocks noGrp="1"/>
          </p:cNvSpPr>
          <p:nvPr>
            <p:ph sz="half" idx="2"/>
          </p:nvPr>
        </p:nvSpPr>
        <p:spPr/>
        <p:txBody>
          <a:bodyPr/>
          <a:lstStyle/>
          <a:p>
            <a:r>
              <a:rPr lang="en-US" dirty="0"/>
              <a:t>Pick-up neighborhood games</a:t>
            </a:r>
          </a:p>
          <a:p>
            <a:r>
              <a:rPr lang="en-US" dirty="0"/>
              <a:t>Organized by kids</a:t>
            </a:r>
          </a:p>
          <a:p>
            <a:r>
              <a:rPr lang="en-US" dirty="0"/>
              <a:t>Multisport athletes through high school</a:t>
            </a:r>
          </a:p>
          <a:p>
            <a:r>
              <a:rPr lang="en-US" dirty="0"/>
              <a:t>Play for school team</a:t>
            </a:r>
          </a:p>
          <a:p>
            <a:r>
              <a:rPr lang="en-US" dirty="0"/>
              <a:t>Minimal financial cost</a:t>
            </a:r>
          </a:p>
        </p:txBody>
      </p:sp>
      <p:sp>
        <p:nvSpPr>
          <p:cNvPr id="6" name="Text Placeholder 5">
            <a:extLst>
              <a:ext uri="{FF2B5EF4-FFF2-40B4-BE49-F238E27FC236}">
                <a16:creationId xmlns:a16="http://schemas.microsoft.com/office/drawing/2014/main" id="{8D55BA77-16CA-400D-88BC-6B9F98782F75}"/>
              </a:ext>
            </a:extLst>
          </p:cNvPr>
          <p:cNvSpPr>
            <a:spLocks noGrp="1"/>
          </p:cNvSpPr>
          <p:nvPr>
            <p:ph type="body" sz="quarter" idx="3"/>
          </p:nvPr>
        </p:nvSpPr>
        <p:spPr/>
        <p:txBody>
          <a:bodyPr/>
          <a:lstStyle/>
          <a:p>
            <a:r>
              <a:rPr lang="en-US" dirty="0"/>
              <a:t>Current</a:t>
            </a:r>
          </a:p>
        </p:txBody>
      </p:sp>
      <p:sp>
        <p:nvSpPr>
          <p:cNvPr id="7" name="Content Placeholder 6">
            <a:extLst>
              <a:ext uri="{FF2B5EF4-FFF2-40B4-BE49-F238E27FC236}">
                <a16:creationId xmlns:a16="http://schemas.microsoft.com/office/drawing/2014/main" id="{BF4A0B13-6B09-4359-9829-D72CACC97C9A}"/>
              </a:ext>
            </a:extLst>
          </p:cNvPr>
          <p:cNvSpPr>
            <a:spLocks noGrp="1"/>
          </p:cNvSpPr>
          <p:nvPr>
            <p:ph sz="quarter" idx="4"/>
          </p:nvPr>
        </p:nvSpPr>
        <p:spPr/>
        <p:txBody>
          <a:bodyPr/>
          <a:lstStyle/>
          <a:p>
            <a:r>
              <a:rPr lang="en-US" dirty="0"/>
              <a:t>Multiple leagues for various skill levels and ages</a:t>
            </a:r>
          </a:p>
          <a:p>
            <a:r>
              <a:rPr lang="en-US" dirty="0"/>
              <a:t>Organized by adults </a:t>
            </a:r>
          </a:p>
          <a:p>
            <a:r>
              <a:rPr lang="en-US" dirty="0"/>
              <a:t>Early sports specialization</a:t>
            </a:r>
          </a:p>
          <a:p>
            <a:r>
              <a:rPr lang="en-US" dirty="0"/>
              <a:t>Same sport year-round</a:t>
            </a:r>
          </a:p>
          <a:p>
            <a:r>
              <a:rPr lang="en-US" dirty="0"/>
              <a:t>Play for multiple teams</a:t>
            </a:r>
          </a:p>
          <a:p>
            <a:r>
              <a:rPr lang="en-US" dirty="0"/>
              <a:t>Thousands of dollars per child per year</a:t>
            </a:r>
          </a:p>
        </p:txBody>
      </p:sp>
      <p:sp>
        <p:nvSpPr>
          <p:cNvPr id="2" name="Slide Number Placeholder 1">
            <a:extLst>
              <a:ext uri="{FF2B5EF4-FFF2-40B4-BE49-F238E27FC236}">
                <a16:creationId xmlns:a16="http://schemas.microsoft.com/office/drawing/2014/main" id="{528AC140-4B25-42C8-9806-23F527331664}"/>
              </a:ext>
            </a:extLst>
          </p:cNvPr>
          <p:cNvSpPr>
            <a:spLocks noGrp="1"/>
          </p:cNvSpPr>
          <p:nvPr>
            <p:ph type="sldNum" sz="quarter" idx="12"/>
          </p:nvPr>
        </p:nvSpPr>
        <p:spPr/>
        <p:txBody>
          <a:bodyPr/>
          <a:lstStyle/>
          <a:p>
            <a:fld id="{68A274D8-BDF7-394B-B94E-BD6A355A686C}" type="slidenum">
              <a:rPr lang="en-US" smtClean="0"/>
              <a:t>8</a:t>
            </a:fld>
            <a:endParaRPr lang="en-US"/>
          </a:p>
        </p:txBody>
      </p:sp>
      <p:sp>
        <p:nvSpPr>
          <p:cNvPr id="3" name="Title 2">
            <a:extLst>
              <a:ext uri="{FF2B5EF4-FFF2-40B4-BE49-F238E27FC236}">
                <a16:creationId xmlns:a16="http://schemas.microsoft.com/office/drawing/2014/main" id="{0EEF19A5-DD58-4AE4-8075-EF7404E78B64}"/>
              </a:ext>
            </a:extLst>
          </p:cNvPr>
          <p:cNvSpPr>
            <a:spLocks noGrp="1"/>
          </p:cNvSpPr>
          <p:nvPr>
            <p:ph type="title"/>
          </p:nvPr>
        </p:nvSpPr>
        <p:spPr/>
        <p:txBody>
          <a:bodyPr/>
          <a:lstStyle/>
          <a:p>
            <a:r>
              <a:rPr lang="en-US" dirty="0"/>
              <a:t>Evolution of Youth Sports</a:t>
            </a:r>
          </a:p>
        </p:txBody>
      </p:sp>
    </p:spTree>
    <p:extLst>
      <p:ext uri="{BB962C8B-B14F-4D97-AF65-F5344CB8AC3E}">
        <p14:creationId xmlns:p14="http://schemas.microsoft.com/office/powerpoint/2010/main" val="191026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3449" y="1814731"/>
            <a:ext cx="5056257" cy="2991619"/>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96487" y="1111305"/>
            <a:ext cx="3584064" cy="4635389"/>
          </a:xfrm>
        </p:spPr>
      </p:pic>
    </p:spTree>
    <p:extLst>
      <p:ext uri="{BB962C8B-B14F-4D97-AF65-F5344CB8AC3E}">
        <p14:creationId xmlns:p14="http://schemas.microsoft.com/office/powerpoint/2010/main" val="1950890596"/>
      </p:ext>
    </p:extLst>
  </p:cSld>
  <p:clrMapOvr>
    <a:masterClrMapping/>
  </p:clrMapOvr>
</p:sld>
</file>

<file path=ppt/theme/theme1.xml><?xml version="1.0" encoding="utf-8"?>
<a:theme xmlns:a="http://schemas.openxmlformats.org/drawingml/2006/main" name="Office Theme">
  <a:themeElements>
    <a:clrScheme name="DCH">
      <a:dk1>
        <a:srgbClr val="000000"/>
      </a:dk1>
      <a:lt1>
        <a:srgbClr val="FFFFFF"/>
      </a:lt1>
      <a:dk2>
        <a:srgbClr val="44546A"/>
      </a:dk2>
      <a:lt2>
        <a:srgbClr val="E7E6E6"/>
      </a:lt2>
      <a:accent1>
        <a:srgbClr val="7DAED3"/>
      </a:accent1>
      <a:accent2>
        <a:srgbClr val="E67E3C"/>
      </a:accent2>
      <a:accent3>
        <a:srgbClr val="8A8A8D"/>
      </a:accent3>
      <a:accent4>
        <a:srgbClr val="F7A800"/>
      </a:accent4>
      <a:accent5>
        <a:srgbClr val="B687B8"/>
      </a:accent5>
      <a:accent6>
        <a:srgbClr val="AAA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TotalTime>
  <Words>1543</Words>
  <Application>Microsoft Office PowerPoint</Application>
  <PresentationFormat>On-screen Show (4:3)</PresentationFormat>
  <Paragraphs>263</Paragraphs>
  <Slides>36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Courier New</vt:lpstr>
      <vt:lpstr>Wingdings</vt:lpstr>
      <vt:lpstr>Office Theme</vt:lpstr>
      <vt:lpstr>Lora Scott, MD</vt:lpstr>
      <vt:lpstr>Early Sports Specialization</vt:lpstr>
      <vt:lpstr>Disclosures</vt:lpstr>
      <vt:lpstr>What would you do? </vt:lpstr>
      <vt:lpstr>I hope you said football</vt:lpstr>
      <vt:lpstr>PowerPoint Presentation</vt:lpstr>
      <vt:lpstr>Benefits of youth sports</vt:lpstr>
      <vt:lpstr>Evolution of Youth Sports</vt:lpstr>
      <vt:lpstr>PowerPoint Presentation</vt:lpstr>
      <vt:lpstr>The results </vt:lpstr>
      <vt:lpstr>Distribution of child activities – 40 years ago</vt:lpstr>
      <vt:lpstr>Today</vt:lpstr>
      <vt:lpstr>Did adults ruin youth sports??</vt:lpstr>
      <vt:lpstr>Early vs Late specialization</vt:lpstr>
      <vt:lpstr>Pros of early diversification</vt:lpstr>
      <vt:lpstr>Early diversification</vt:lpstr>
      <vt:lpstr>PowerPoint Presentation</vt:lpstr>
      <vt:lpstr>PowerPoint Presentation</vt:lpstr>
      <vt:lpstr>Risks of Specialization</vt:lpstr>
      <vt:lpstr>Recognizing Burnout</vt:lpstr>
      <vt:lpstr>When to specialize</vt:lpstr>
      <vt:lpstr> Exceptions to early specialization</vt:lpstr>
      <vt:lpstr>Recommended athlete development timeline</vt:lpstr>
      <vt:lpstr>LTAD Stages</vt:lpstr>
      <vt:lpstr>LTAD last stage</vt:lpstr>
      <vt:lpstr>PowerPoint Presentation</vt:lpstr>
      <vt:lpstr>LTAD disadvantages</vt:lpstr>
      <vt:lpstr>Similar program used by USOC</vt:lpstr>
      <vt:lpstr>Guiding Families</vt:lpstr>
      <vt:lpstr>Guiding Families</vt:lpstr>
      <vt:lpstr>The unknowns</vt:lpstr>
      <vt:lpstr>What we do at my house</vt:lpstr>
      <vt:lpstr>Athletic skills from free play</vt:lpstr>
      <vt:lpstr>other skills from free play</vt:lpstr>
      <vt:lpstr>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Moran</dc:creator>
  <cp:lastModifiedBy>Kathy Leeper</cp:lastModifiedBy>
  <cp:revision>71</cp:revision>
  <dcterms:created xsi:type="dcterms:W3CDTF">2016-07-13T13:57:57Z</dcterms:created>
  <dcterms:modified xsi:type="dcterms:W3CDTF">2019-09-25T12:50:18Z</dcterms:modified>
</cp:coreProperties>
</file>