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7"/>
  </p:notesMasterIdLst>
  <p:sldIdLst>
    <p:sldId id="266" r:id="rId2"/>
    <p:sldId id="267" r:id="rId3"/>
    <p:sldId id="268" r:id="rId4"/>
    <p:sldId id="293" r:id="rId5"/>
    <p:sldId id="294" r:id="rId6"/>
    <p:sldId id="295" r:id="rId7"/>
    <p:sldId id="297" r:id="rId8"/>
    <p:sldId id="269" r:id="rId9"/>
    <p:sldId id="270" r:id="rId10"/>
    <p:sldId id="271" r:id="rId11"/>
    <p:sldId id="272" r:id="rId12"/>
    <p:sldId id="273" r:id="rId13"/>
    <p:sldId id="274" r:id="rId14"/>
    <p:sldId id="275" r:id="rId15"/>
    <p:sldId id="276" r:id="rId16"/>
    <p:sldId id="277" r:id="rId17"/>
    <p:sldId id="303" r:id="rId18"/>
    <p:sldId id="307" r:id="rId19"/>
    <p:sldId id="308" r:id="rId20"/>
    <p:sldId id="309" r:id="rId21"/>
    <p:sldId id="310" r:id="rId22"/>
    <p:sldId id="306" r:id="rId23"/>
    <p:sldId id="304" r:id="rId24"/>
    <p:sldId id="305"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6" r:id="rId40"/>
    <p:sldId id="299" r:id="rId41"/>
    <p:sldId id="300" r:id="rId42"/>
    <p:sldId id="301" r:id="rId43"/>
    <p:sldId id="311" r:id="rId44"/>
    <p:sldId id="302" r:id="rId45"/>
    <p:sldId id="29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90" autoAdjust="0"/>
    <p:restoredTop sz="87738" autoAdjust="0"/>
  </p:normalViewPr>
  <p:slideViewPr>
    <p:cSldViewPr snapToGrid="0" snapToObjects="1">
      <p:cViewPr varScale="1">
        <p:scale>
          <a:sx n="110" d="100"/>
          <a:sy n="110" d="100"/>
        </p:scale>
        <p:origin x="-728"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01D300-A2D3-0443-89ED-745BC61A33A5}" type="datetimeFigureOut">
              <a:rPr lang="en-US" smtClean="0"/>
              <a:t>9/26/19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6BDBF6-793A-FD43-B8D0-22B12BD68826}" type="slidenum">
              <a:rPr lang="en-US" smtClean="0"/>
              <a:t>‹#›</a:t>
            </a:fld>
            <a:endParaRPr lang="en-US"/>
          </a:p>
        </p:txBody>
      </p:sp>
    </p:spTree>
    <p:extLst>
      <p:ext uri="{BB962C8B-B14F-4D97-AF65-F5344CB8AC3E}">
        <p14:creationId xmlns:p14="http://schemas.microsoft.com/office/powerpoint/2010/main" val="992324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16 </a:t>
            </a:r>
            <a:r>
              <a:rPr lang="en-US" dirty="0" err="1" smtClean="0"/>
              <a:t>yo</a:t>
            </a:r>
            <a:r>
              <a:rPr lang="en-US" baseline="0" dirty="0" smtClean="0"/>
              <a:t> baseball pitcher, recent increase in intensity, loss of velocity with pain.</a:t>
            </a:r>
            <a:endParaRPr lang="en-US" dirty="0"/>
          </a:p>
        </p:txBody>
      </p:sp>
      <p:sp>
        <p:nvSpPr>
          <p:cNvPr id="4" name="Slide Number Placeholder 3"/>
          <p:cNvSpPr>
            <a:spLocks noGrp="1"/>
          </p:cNvSpPr>
          <p:nvPr>
            <p:ph type="sldNum" sz="quarter" idx="10"/>
          </p:nvPr>
        </p:nvSpPr>
        <p:spPr/>
        <p:txBody>
          <a:bodyPr/>
          <a:lstStyle/>
          <a:p>
            <a:fld id="{D701B454-E9DF-4C96-8BF7-5F7843EE5266}" type="slidenum">
              <a:rPr lang="en-US" smtClean="0"/>
              <a:t>8</a:t>
            </a:fld>
            <a:endParaRPr lang="en-US"/>
          </a:p>
        </p:txBody>
      </p:sp>
    </p:spTree>
    <p:extLst>
      <p:ext uri="{BB962C8B-B14F-4D97-AF65-F5344CB8AC3E}">
        <p14:creationId xmlns:p14="http://schemas.microsoft.com/office/powerpoint/2010/main" val="1927377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165CAF-E589-174B-8172-F188DF03E7A4}" type="slidenum">
              <a:rPr lang="en-US"/>
              <a:pPr/>
              <a:t>20</a:t>
            </a:fld>
            <a:endParaRPr lang="en-US"/>
          </a:p>
        </p:txBody>
      </p:sp>
      <p:sp>
        <p:nvSpPr>
          <p:cNvPr id="22016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0163" name="Rectangle 3"/>
          <p:cNvSpPr>
            <a:spLocks noGrp="1" noChangeArrowheads="1"/>
          </p:cNvSpPr>
          <p:nvPr>
            <p:ph type="body" idx="1"/>
          </p:nvPr>
        </p:nvSpPr>
        <p:spPr/>
        <p:txBody>
          <a:bodyPr/>
          <a:lstStyle/>
          <a:p>
            <a:r>
              <a:rPr lang="en-US"/>
              <a:t>Repetitive tensile loading during the follow-through phase of throwing is the primary mechanism responsible for the development of the tight posteroinferior capsule. Large distraction forces must be resisted by the posteriorly rotated IGL during follow-through. (Based on </a:t>
            </a:r>
          </a:p>
          <a:p>
            <a:r>
              <a:rPr lang="en-US"/>
              <a:t>Burkhart SS, Morgan CD, Kibler WB. The disabled throwing shoulder: spectrum of pathology. Part I: Patho-anatomy and biomechanics. Arthroscopy 2003;19(4):404.</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92C3D7-BC42-314D-8535-844A8D4AE03E}" type="slidenum">
              <a:rPr lang="en-US"/>
              <a:pPr/>
              <a:t>21</a:t>
            </a:fld>
            <a:endParaRPr lang="en-US"/>
          </a:p>
        </p:txBody>
      </p:sp>
      <p:sp>
        <p:nvSpPr>
          <p:cNvPr id="22118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21187" name="Rectangle 3"/>
          <p:cNvSpPr>
            <a:spLocks noGrp="1" noChangeArrowheads="1"/>
          </p:cNvSpPr>
          <p:nvPr>
            <p:ph type="body" idx="1"/>
          </p:nvPr>
        </p:nvSpPr>
        <p:spPr/>
        <p:txBody>
          <a:bodyPr/>
          <a:lstStyle/>
          <a:p>
            <a:r>
              <a:rPr lang="en-US"/>
              <a:t>) A color graphic illustrating hyperabduction and external rotation in the late cocking phase of throwing. In the late cocking phase of throwing the posterior band of the IGHL is bowstrung underneath the humeral head, causing a posterosuperior shift in the glenohumeral contact or rotation point. An acquired tight or contracted posterior band of the IGHL thus initiates the pathologic cascade (evident in abduction and external rotation causing GIRD). A posterosuperior shift of the humeral head causes increased shear and peel-back forces to the posterosuperior glenoid labrum, increased greater tuberosity clearance, and scapular protraction. (Based on </a:t>
            </a:r>
          </a:p>
          <a:p>
            <a:r>
              <a:rPr lang="en-US"/>
              <a:t>Burkhart SS, Morgan CD, Kibler WB. The disabled throwing shoulder: spectrum of pathology. Part I: Pathoanatomy and biomechanics. Arthroscopy 2003;19(4):404.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r>
              <a:rPr lang="en-US" dirty="0" smtClean="0"/>
              <a:t>Neer impingement sign is pain elicited by forcing the arm into a position of maximal forward elevation. </a:t>
            </a:r>
          </a:p>
          <a:p>
            <a:pPr lvl="2"/>
            <a:endParaRPr lang="en-US" dirty="0" smtClean="0"/>
          </a:p>
          <a:p>
            <a:pPr lvl="2"/>
            <a:r>
              <a:rPr lang="en-US" dirty="0" smtClean="0"/>
              <a:t>Hawkins impingement sign is pain elicited by forcible internal rotation with the arm forward elevated to 90°, which produces pain when the supraspinatus tendon impinges on the </a:t>
            </a:r>
            <a:r>
              <a:rPr lang="en-US" dirty="0" err="1" smtClean="0"/>
              <a:t>coracoacromial</a:t>
            </a:r>
            <a:r>
              <a:rPr lang="en-US" dirty="0" smtClean="0"/>
              <a:t> ligament or anterior acromion.</a:t>
            </a:r>
          </a:p>
          <a:p>
            <a:endParaRPr lang="en-US" dirty="0"/>
          </a:p>
        </p:txBody>
      </p:sp>
      <p:sp>
        <p:nvSpPr>
          <p:cNvPr id="4" name="Slide Number Placeholder 3"/>
          <p:cNvSpPr>
            <a:spLocks noGrp="1"/>
          </p:cNvSpPr>
          <p:nvPr>
            <p:ph type="sldNum" sz="quarter" idx="10"/>
          </p:nvPr>
        </p:nvSpPr>
        <p:spPr/>
        <p:txBody>
          <a:bodyPr/>
          <a:lstStyle/>
          <a:p>
            <a:fld id="{0B6BDBF6-793A-FD43-B8D0-22B12BD68826}" type="slidenum">
              <a:rPr lang="en-US" smtClean="0"/>
              <a:t>22</a:t>
            </a:fld>
            <a:endParaRPr lang="en-US"/>
          </a:p>
        </p:txBody>
      </p:sp>
    </p:spTree>
    <p:extLst>
      <p:ext uri="{BB962C8B-B14F-4D97-AF65-F5344CB8AC3E}">
        <p14:creationId xmlns:p14="http://schemas.microsoft.com/office/powerpoint/2010/main" val="696583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E43FD9D6-E689-4F73-9202-B17DD200CCF4}" type="slidenum">
              <a:rPr lang="en-US" smtClean="0"/>
              <a:pPr/>
              <a:t>25</a:t>
            </a:fld>
            <a:endParaRPr 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a:t>
            </a:r>
            <a:r>
              <a:rPr lang="en-US" dirty="0" err="1" smtClean="0"/>
              <a:t>yo</a:t>
            </a:r>
            <a:r>
              <a:rPr lang="en-US" baseline="0" dirty="0" smtClean="0"/>
              <a:t> Pitcher with medial elbow pain x3 months</a:t>
            </a:r>
            <a:endParaRPr lang="en-US" dirty="0"/>
          </a:p>
        </p:txBody>
      </p:sp>
      <p:sp>
        <p:nvSpPr>
          <p:cNvPr id="4" name="Slide Number Placeholder 3"/>
          <p:cNvSpPr>
            <a:spLocks noGrp="1"/>
          </p:cNvSpPr>
          <p:nvPr>
            <p:ph type="sldNum" sz="quarter" idx="10"/>
          </p:nvPr>
        </p:nvSpPr>
        <p:spPr/>
        <p:txBody>
          <a:bodyPr/>
          <a:lstStyle/>
          <a:p>
            <a:fld id="{D701B454-E9DF-4C96-8BF7-5F7843EE5266}" type="slidenum">
              <a:rPr lang="en-US" smtClean="0"/>
              <a:t>26</a:t>
            </a:fld>
            <a:endParaRPr lang="en-US"/>
          </a:p>
        </p:txBody>
      </p:sp>
    </p:spTree>
    <p:extLst>
      <p:ext uri="{BB962C8B-B14F-4D97-AF65-F5344CB8AC3E}">
        <p14:creationId xmlns:p14="http://schemas.microsoft.com/office/powerpoint/2010/main" val="2985742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Calisto MT"/>
                <a:ea typeface="Geneva" charset="0"/>
                <a:cs typeface="Calisto MT"/>
                <a:sym typeface="Geneva" charset="0"/>
              </a:rPr>
              <a:t>Valgus-hyperextension overload</a:t>
            </a:r>
          </a:p>
          <a:p>
            <a:endParaRPr lang="en-US" dirty="0"/>
          </a:p>
        </p:txBody>
      </p:sp>
      <p:sp>
        <p:nvSpPr>
          <p:cNvPr id="4" name="Slide Number Placeholder 3"/>
          <p:cNvSpPr>
            <a:spLocks noGrp="1"/>
          </p:cNvSpPr>
          <p:nvPr>
            <p:ph type="sldNum" sz="quarter" idx="10"/>
          </p:nvPr>
        </p:nvSpPr>
        <p:spPr/>
        <p:txBody>
          <a:bodyPr/>
          <a:lstStyle/>
          <a:p>
            <a:fld id="{D701B454-E9DF-4C96-8BF7-5F7843EE5266}" type="slidenum">
              <a:rPr lang="en-US" smtClean="0"/>
              <a:t>27</a:t>
            </a:fld>
            <a:endParaRPr lang="en-US"/>
          </a:p>
        </p:txBody>
      </p:sp>
    </p:spTree>
    <p:extLst>
      <p:ext uri="{BB962C8B-B14F-4D97-AF65-F5344CB8AC3E}">
        <p14:creationId xmlns:p14="http://schemas.microsoft.com/office/powerpoint/2010/main" val="363855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13 </a:t>
            </a:r>
            <a:r>
              <a:rPr lang="en-US" dirty="0" err="1" smtClean="0"/>
              <a:t>yo</a:t>
            </a:r>
            <a:r>
              <a:rPr lang="en-US" dirty="0" smtClean="0"/>
              <a:t> F year-round softball catcher,</a:t>
            </a:r>
            <a:r>
              <a:rPr lang="en-US" baseline="0" dirty="0" smtClean="0"/>
              <a:t> medial elbow pain</a:t>
            </a:r>
            <a:endParaRPr lang="en-US" dirty="0"/>
          </a:p>
        </p:txBody>
      </p:sp>
      <p:sp>
        <p:nvSpPr>
          <p:cNvPr id="4" name="Slide Number Placeholder 3"/>
          <p:cNvSpPr>
            <a:spLocks noGrp="1"/>
          </p:cNvSpPr>
          <p:nvPr>
            <p:ph type="sldNum" sz="quarter" idx="10"/>
          </p:nvPr>
        </p:nvSpPr>
        <p:spPr/>
        <p:txBody>
          <a:bodyPr/>
          <a:lstStyle/>
          <a:p>
            <a:fld id="{D701B454-E9DF-4C96-8BF7-5F7843EE5266}" type="slidenum">
              <a:rPr lang="en-US" smtClean="0"/>
              <a:t>31</a:t>
            </a:fld>
            <a:endParaRPr lang="en-US"/>
          </a:p>
        </p:txBody>
      </p:sp>
    </p:spTree>
    <p:extLst>
      <p:ext uri="{BB962C8B-B14F-4D97-AF65-F5344CB8AC3E}">
        <p14:creationId xmlns:p14="http://schemas.microsoft.com/office/powerpoint/2010/main" val="1464608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rot="10800000">
            <a:off x="0" y="508000"/>
            <a:ext cx="12192000" cy="6350000"/>
          </a:xfrm>
          <a:prstGeom prst="rect">
            <a:avLst/>
          </a:prstGeom>
        </p:spPr>
      </p:pic>
      <p:sp>
        <p:nvSpPr>
          <p:cNvPr id="2" name="Title 1"/>
          <p:cNvSpPr>
            <a:spLocks noGrp="1"/>
          </p:cNvSpPr>
          <p:nvPr>
            <p:ph type="ctrTitle"/>
          </p:nvPr>
        </p:nvSpPr>
        <p:spPr>
          <a:xfrm>
            <a:off x="533400" y="1676400"/>
            <a:ext cx="11125200" cy="3276599"/>
          </a:xfrm>
        </p:spPr>
        <p:txBody>
          <a:bodyPr anchor="b">
            <a:normAutofit/>
          </a:bodyPr>
          <a:lstStyle>
            <a:lvl1pPr algn="l">
              <a:defRPr sz="5400">
                <a:solidFill>
                  <a:schemeClr val="accent3"/>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533400" y="5010149"/>
            <a:ext cx="11125200" cy="933449"/>
          </a:xfrm>
        </p:spPr>
        <p:txBody>
          <a:bodyPr>
            <a:normAutofit/>
          </a:bodyPr>
          <a:lstStyle>
            <a:lvl1pPr marL="0" indent="0" algn="l">
              <a:buNone/>
              <a:defRPr sz="2800" b="1">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533400" y="5943599"/>
            <a:ext cx="1619250" cy="571500"/>
          </a:xfrm>
        </p:spPr>
        <p:txBody>
          <a:bodyPr/>
          <a:lstStyle>
            <a:lvl1pPr>
              <a:defRPr sz="1600">
                <a:solidFill>
                  <a:schemeClr val="accent3"/>
                </a:solidFill>
              </a:defRPr>
            </a:lvl1pPr>
          </a:lstStyle>
          <a:p>
            <a:fld id="{FED25CA9-DED3-B149-8435-0290F72EC5CC}" type="datetime1">
              <a:rPr lang="en-US" smtClean="0"/>
              <a:t>9/26/19</a:t>
            </a:fld>
            <a:endParaRPr lang="en-US"/>
          </a:p>
        </p:txBody>
      </p:sp>
      <p:sp>
        <p:nvSpPr>
          <p:cNvPr id="5" name="Footer Placeholder 4"/>
          <p:cNvSpPr>
            <a:spLocks noGrp="1"/>
          </p:cNvSpPr>
          <p:nvPr>
            <p:ph type="ftr" sz="quarter" idx="11"/>
          </p:nvPr>
        </p:nvSpPr>
        <p:spPr/>
        <p:txBody>
          <a:bodyPr/>
          <a:lstStyle>
            <a:lvl1pPr>
              <a:defRPr>
                <a:solidFill>
                  <a:schemeClr val="accent3"/>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3"/>
                </a:solidFill>
              </a:defRPr>
            </a:lvl1pPr>
          </a:lstStyle>
          <a:p>
            <a:fld id="{68A274D8-BDF7-394B-B94E-BD6A355A686C}" type="slidenum">
              <a:rPr lang="en-US" smtClean="0"/>
              <a:pPr/>
              <a:t>‹#›</a:t>
            </a:fld>
            <a:endParaRPr lang="en-US"/>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01100" y="1135785"/>
            <a:ext cx="2171489" cy="2153516"/>
          </a:xfrm>
          <a:prstGeom prst="rect">
            <a:avLst/>
          </a:prstGeom>
        </p:spPr>
      </p:pic>
    </p:spTree>
    <p:extLst>
      <p:ext uri="{BB962C8B-B14F-4D97-AF65-F5344CB8AC3E}">
        <p14:creationId xmlns:p14="http://schemas.microsoft.com/office/powerpoint/2010/main" val="206619523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12702"/>
            <a:ext cx="12192000" cy="6350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04DADC-373D-1B49-B040-F68CBB71C25A}" type="datetime1">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1714282868"/>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solidFill>
          <a:schemeClr val="accent1"/>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0" y="-12702"/>
            <a:ext cx="12192000" cy="6350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5B1201-395B-C04E-8DAE-8519CA450738}" type="datetime1">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131155432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A1709E99-55CC-4474-8474-D85F334D83B0}" type="slidenum">
              <a:rPr lang="en-US"/>
              <a:pPr>
                <a:defRPr/>
              </a:pPr>
              <a:t>‹#›</a:t>
            </a:fld>
            <a:endParaRPr lang="en-US"/>
          </a:p>
        </p:txBody>
      </p:sp>
    </p:spTree>
    <p:extLst>
      <p:ext uri="{BB962C8B-B14F-4D97-AF65-F5344CB8AC3E}">
        <p14:creationId xmlns:p14="http://schemas.microsoft.com/office/powerpoint/2010/main" val="1014745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702"/>
            <a:ext cx="12192000" cy="6350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4932699-7593-4945-A5F1-9C7CFF4775C7}" type="datetime1">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Tree>
    <p:extLst>
      <p:ext uri="{BB962C8B-B14F-4D97-AF65-F5344CB8AC3E}">
        <p14:creationId xmlns:p14="http://schemas.microsoft.com/office/powerpoint/2010/main" val="135103478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1"/>
        </a:solidFill>
        <a:effectLst/>
      </p:bgPr>
    </p:bg>
    <p:spTree>
      <p:nvGrpSpPr>
        <p:cNvPr id="1" name=""/>
        <p:cNvGrpSpPr/>
        <p:nvPr/>
      </p:nvGrpSpPr>
      <p:grpSpPr>
        <a:xfrm>
          <a:off x="0" y="0"/>
          <a:ext cx="0" cy="0"/>
          <a:chOff x="0" y="0"/>
          <a:chExt cx="0" cy="0"/>
        </a:xfrm>
      </p:grpSpPr>
      <p:sp>
        <p:nvSpPr>
          <p:cNvPr id="10" name="Picture Placeholder 8"/>
          <p:cNvSpPr>
            <a:spLocks noGrp="1"/>
          </p:cNvSpPr>
          <p:nvPr>
            <p:ph type="pic" sz="quarter" idx="14"/>
          </p:nvPr>
        </p:nvSpPr>
        <p:spPr>
          <a:xfrm>
            <a:off x="0" y="1"/>
            <a:ext cx="12198096" cy="6350589"/>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793"/>
              <a:gd name="connsiteX1" fmla="*/ 21600 w 21600"/>
              <a:gd name="connsiteY1" fmla="*/ 0 h 21793"/>
              <a:gd name="connsiteX2" fmla="*/ 21569 w 21600"/>
              <a:gd name="connsiteY2" fmla="*/ 19991 h 21793"/>
              <a:gd name="connsiteX3" fmla="*/ 0 w 21600"/>
              <a:gd name="connsiteY3" fmla="*/ 20172 h 21793"/>
              <a:gd name="connsiteX4" fmla="*/ 0 w 21600"/>
              <a:gd name="connsiteY4" fmla="*/ 0 h 21793"/>
              <a:gd name="connsiteX0" fmla="*/ 0 w 21600"/>
              <a:gd name="connsiteY0" fmla="*/ 0 h 22272"/>
              <a:gd name="connsiteX1" fmla="*/ 21600 w 21600"/>
              <a:gd name="connsiteY1" fmla="*/ 0 h 22272"/>
              <a:gd name="connsiteX2" fmla="*/ 21569 w 21600"/>
              <a:gd name="connsiteY2" fmla="*/ 19991 h 22272"/>
              <a:gd name="connsiteX3" fmla="*/ 0 w 21600"/>
              <a:gd name="connsiteY3" fmla="*/ 20790 h 22272"/>
              <a:gd name="connsiteX4" fmla="*/ 0 w 21600"/>
              <a:gd name="connsiteY4" fmla="*/ 0 h 22272"/>
              <a:gd name="connsiteX0" fmla="*/ 7 w 21607"/>
              <a:gd name="connsiteY0" fmla="*/ 0 h 22289"/>
              <a:gd name="connsiteX1" fmla="*/ 21607 w 21607"/>
              <a:gd name="connsiteY1" fmla="*/ 0 h 22289"/>
              <a:gd name="connsiteX2" fmla="*/ 21576 w 21607"/>
              <a:gd name="connsiteY2" fmla="*/ 19991 h 22289"/>
              <a:gd name="connsiteX3" fmla="*/ 0 w 21607"/>
              <a:gd name="connsiteY3" fmla="*/ 20812 h 22289"/>
              <a:gd name="connsiteX4" fmla="*/ 7 w 21607"/>
              <a:gd name="connsiteY4" fmla="*/ 0 h 22289"/>
              <a:gd name="connsiteX0" fmla="*/ 7 w 21607"/>
              <a:gd name="connsiteY0" fmla="*/ 0 h 21491"/>
              <a:gd name="connsiteX1" fmla="*/ 21607 w 21607"/>
              <a:gd name="connsiteY1" fmla="*/ 0 h 21491"/>
              <a:gd name="connsiteX2" fmla="*/ 21576 w 21607"/>
              <a:gd name="connsiteY2" fmla="*/ 19991 h 21491"/>
              <a:gd name="connsiteX3" fmla="*/ 0 w 21607"/>
              <a:gd name="connsiteY3" fmla="*/ 20812 h 21491"/>
              <a:gd name="connsiteX4" fmla="*/ 7 w 21607"/>
              <a:gd name="connsiteY4" fmla="*/ 0 h 21491"/>
              <a:gd name="connsiteX0" fmla="*/ 7 w 21607"/>
              <a:gd name="connsiteY0" fmla="*/ 0 h 21570"/>
              <a:gd name="connsiteX1" fmla="*/ 21607 w 21607"/>
              <a:gd name="connsiteY1" fmla="*/ 0 h 21570"/>
              <a:gd name="connsiteX2" fmla="*/ 21576 w 21607"/>
              <a:gd name="connsiteY2" fmla="*/ 19991 h 21570"/>
              <a:gd name="connsiteX3" fmla="*/ 0 w 21607"/>
              <a:gd name="connsiteY3" fmla="*/ 20812 h 21570"/>
              <a:gd name="connsiteX4" fmla="*/ 7 w 21607"/>
              <a:gd name="connsiteY4" fmla="*/ 0 h 21570"/>
              <a:gd name="connsiteX0" fmla="*/ 7 w 21607"/>
              <a:gd name="connsiteY0" fmla="*/ 0 h 21598"/>
              <a:gd name="connsiteX1" fmla="*/ 21607 w 21607"/>
              <a:gd name="connsiteY1" fmla="*/ 0 h 21598"/>
              <a:gd name="connsiteX2" fmla="*/ 21576 w 21607"/>
              <a:gd name="connsiteY2" fmla="*/ 19991 h 21598"/>
              <a:gd name="connsiteX3" fmla="*/ 0 w 21607"/>
              <a:gd name="connsiteY3" fmla="*/ 20812 h 21598"/>
              <a:gd name="connsiteX4" fmla="*/ 7 w 21607"/>
              <a:gd name="connsiteY4" fmla="*/ 0 h 21598"/>
              <a:gd name="connsiteX0" fmla="*/ 7 w 21607"/>
              <a:gd name="connsiteY0" fmla="*/ 0 h 21643"/>
              <a:gd name="connsiteX1" fmla="*/ 21607 w 21607"/>
              <a:gd name="connsiteY1" fmla="*/ 0 h 21643"/>
              <a:gd name="connsiteX2" fmla="*/ 21576 w 21607"/>
              <a:gd name="connsiteY2" fmla="*/ 19991 h 21643"/>
              <a:gd name="connsiteX3" fmla="*/ 0 w 21607"/>
              <a:gd name="connsiteY3" fmla="*/ 20866 h 21643"/>
              <a:gd name="connsiteX4" fmla="*/ 7 w 21607"/>
              <a:gd name="connsiteY4" fmla="*/ 0 h 21643"/>
              <a:gd name="connsiteX0" fmla="*/ 7 w 21607"/>
              <a:gd name="connsiteY0" fmla="*/ 0 h 21564"/>
              <a:gd name="connsiteX1" fmla="*/ 21607 w 21607"/>
              <a:gd name="connsiteY1" fmla="*/ 0 h 21564"/>
              <a:gd name="connsiteX2" fmla="*/ 21576 w 21607"/>
              <a:gd name="connsiteY2" fmla="*/ 19991 h 21564"/>
              <a:gd name="connsiteX3" fmla="*/ 0 w 21607"/>
              <a:gd name="connsiteY3" fmla="*/ 20866 h 21564"/>
              <a:gd name="connsiteX4" fmla="*/ 7 w 21607"/>
              <a:gd name="connsiteY4" fmla="*/ 0 h 21564"/>
              <a:gd name="connsiteX0" fmla="*/ 7 w 21607"/>
              <a:gd name="connsiteY0" fmla="*/ 0 h 21578"/>
              <a:gd name="connsiteX1" fmla="*/ 21607 w 21607"/>
              <a:gd name="connsiteY1" fmla="*/ 0 h 21578"/>
              <a:gd name="connsiteX2" fmla="*/ 21576 w 21607"/>
              <a:gd name="connsiteY2" fmla="*/ 19991 h 21578"/>
              <a:gd name="connsiteX3" fmla="*/ 0 w 21607"/>
              <a:gd name="connsiteY3" fmla="*/ 20866 h 21578"/>
              <a:gd name="connsiteX4" fmla="*/ 7 w 21607"/>
              <a:gd name="connsiteY4" fmla="*/ 0 h 21578"/>
              <a:gd name="connsiteX0" fmla="*/ 7 w 21607"/>
              <a:gd name="connsiteY0" fmla="*/ 0 h 21642"/>
              <a:gd name="connsiteX1" fmla="*/ 21607 w 21607"/>
              <a:gd name="connsiteY1" fmla="*/ 0 h 21642"/>
              <a:gd name="connsiteX2" fmla="*/ 21576 w 21607"/>
              <a:gd name="connsiteY2" fmla="*/ 19991 h 21642"/>
              <a:gd name="connsiteX3" fmla="*/ 0 w 21607"/>
              <a:gd name="connsiteY3" fmla="*/ 20866 h 21642"/>
              <a:gd name="connsiteX4" fmla="*/ 7 w 21607"/>
              <a:gd name="connsiteY4" fmla="*/ 0 h 21642"/>
              <a:gd name="connsiteX0" fmla="*/ 7 w 21607"/>
              <a:gd name="connsiteY0" fmla="*/ 0 h 21635"/>
              <a:gd name="connsiteX1" fmla="*/ 21607 w 21607"/>
              <a:gd name="connsiteY1" fmla="*/ 0 h 21635"/>
              <a:gd name="connsiteX2" fmla="*/ 21591 w 21607"/>
              <a:gd name="connsiteY2" fmla="*/ 19948 h 21635"/>
              <a:gd name="connsiteX3" fmla="*/ 0 w 21607"/>
              <a:gd name="connsiteY3" fmla="*/ 20866 h 21635"/>
              <a:gd name="connsiteX4" fmla="*/ 7 w 21607"/>
              <a:gd name="connsiteY4" fmla="*/ 0 h 21635"/>
              <a:gd name="connsiteX0" fmla="*/ 7 w 21607"/>
              <a:gd name="connsiteY0" fmla="*/ 0 h 21541"/>
              <a:gd name="connsiteX1" fmla="*/ 21607 w 21607"/>
              <a:gd name="connsiteY1" fmla="*/ 0 h 21541"/>
              <a:gd name="connsiteX2" fmla="*/ 21591 w 21607"/>
              <a:gd name="connsiteY2" fmla="*/ 19948 h 21541"/>
              <a:gd name="connsiteX3" fmla="*/ 0 w 21607"/>
              <a:gd name="connsiteY3" fmla="*/ 20866 h 21541"/>
              <a:gd name="connsiteX4" fmla="*/ 7 w 21607"/>
              <a:gd name="connsiteY4" fmla="*/ 0 h 21541"/>
              <a:gd name="connsiteX0" fmla="*/ 7 w 21607"/>
              <a:gd name="connsiteY0" fmla="*/ 0 h 21538"/>
              <a:gd name="connsiteX1" fmla="*/ 21607 w 21607"/>
              <a:gd name="connsiteY1" fmla="*/ 0 h 21538"/>
              <a:gd name="connsiteX2" fmla="*/ 21591 w 21607"/>
              <a:gd name="connsiteY2" fmla="*/ 19948 h 21538"/>
              <a:gd name="connsiteX3" fmla="*/ 0 w 21607"/>
              <a:gd name="connsiteY3" fmla="*/ 20866 h 21538"/>
              <a:gd name="connsiteX4" fmla="*/ 7 w 21607"/>
              <a:gd name="connsiteY4" fmla="*/ 0 h 21538"/>
              <a:gd name="connsiteX0" fmla="*/ 7 w 21607"/>
              <a:gd name="connsiteY0" fmla="*/ 0 h 21508"/>
              <a:gd name="connsiteX1" fmla="*/ 21607 w 21607"/>
              <a:gd name="connsiteY1" fmla="*/ 0 h 21508"/>
              <a:gd name="connsiteX2" fmla="*/ 21591 w 21607"/>
              <a:gd name="connsiteY2" fmla="*/ 19948 h 21508"/>
              <a:gd name="connsiteX3" fmla="*/ 0 w 21607"/>
              <a:gd name="connsiteY3" fmla="*/ 20866 h 21508"/>
              <a:gd name="connsiteX4" fmla="*/ 7 w 21607"/>
              <a:gd name="connsiteY4" fmla="*/ 0 h 21508"/>
              <a:gd name="connsiteX0" fmla="*/ 7 w 21607"/>
              <a:gd name="connsiteY0" fmla="*/ 0 h 21496"/>
              <a:gd name="connsiteX1" fmla="*/ 21607 w 21607"/>
              <a:gd name="connsiteY1" fmla="*/ 0 h 21496"/>
              <a:gd name="connsiteX2" fmla="*/ 21591 w 21607"/>
              <a:gd name="connsiteY2" fmla="*/ 19948 h 21496"/>
              <a:gd name="connsiteX3" fmla="*/ 0 w 21607"/>
              <a:gd name="connsiteY3" fmla="*/ 20866 h 21496"/>
              <a:gd name="connsiteX4" fmla="*/ 7 w 21607"/>
              <a:gd name="connsiteY4" fmla="*/ 0 h 21496"/>
              <a:gd name="connsiteX0" fmla="*/ 7 w 21607"/>
              <a:gd name="connsiteY0" fmla="*/ 0 h 21575"/>
              <a:gd name="connsiteX1" fmla="*/ 21607 w 21607"/>
              <a:gd name="connsiteY1" fmla="*/ 0 h 21575"/>
              <a:gd name="connsiteX2" fmla="*/ 21591 w 21607"/>
              <a:gd name="connsiteY2" fmla="*/ 19948 h 21575"/>
              <a:gd name="connsiteX3" fmla="*/ 0 w 21607"/>
              <a:gd name="connsiteY3" fmla="*/ 20866 h 21575"/>
              <a:gd name="connsiteX4" fmla="*/ 7 w 21607"/>
              <a:gd name="connsiteY4" fmla="*/ 0 h 21575"/>
              <a:gd name="connsiteX0" fmla="*/ 7 w 21607"/>
              <a:gd name="connsiteY0" fmla="*/ 0 h 21602"/>
              <a:gd name="connsiteX1" fmla="*/ 21607 w 21607"/>
              <a:gd name="connsiteY1" fmla="*/ 0 h 21602"/>
              <a:gd name="connsiteX2" fmla="*/ 21591 w 21607"/>
              <a:gd name="connsiteY2" fmla="*/ 19948 h 21602"/>
              <a:gd name="connsiteX3" fmla="*/ 0 w 21607"/>
              <a:gd name="connsiteY3" fmla="*/ 20866 h 21602"/>
              <a:gd name="connsiteX4" fmla="*/ 7 w 21607"/>
              <a:gd name="connsiteY4" fmla="*/ 0 h 21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7" h="21602">
                <a:moveTo>
                  <a:pt x="7" y="0"/>
                </a:moveTo>
                <a:lnTo>
                  <a:pt x="21607" y="0"/>
                </a:lnTo>
                <a:cubicBezTo>
                  <a:pt x="21607" y="5774"/>
                  <a:pt x="21591" y="14174"/>
                  <a:pt x="21591" y="19948"/>
                </a:cubicBezTo>
                <a:cubicBezTo>
                  <a:pt x="12956" y="18849"/>
                  <a:pt x="6515" y="23293"/>
                  <a:pt x="0" y="20866"/>
                </a:cubicBezTo>
                <a:cubicBezTo>
                  <a:pt x="2" y="13929"/>
                  <a:pt x="5" y="6937"/>
                  <a:pt x="7" y="0"/>
                </a:cubicBezTo>
                <a:close/>
              </a:path>
            </a:pathLst>
          </a:custGeom>
          <a:solidFill>
            <a:schemeClr val="bg1"/>
          </a:solidFill>
        </p:spPr>
        <p:txBody>
          <a:bodyPr/>
          <a:lstStyle/>
          <a:p>
            <a:endParaRPr lang="en-US"/>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3" name="Text Placeholder 2"/>
          <p:cNvSpPr>
            <a:spLocks noGrp="1"/>
          </p:cNvSpPr>
          <p:nvPr>
            <p:ph type="body" idx="1"/>
          </p:nvPr>
        </p:nvSpPr>
        <p:spPr>
          <a:xfrm>
            <a:off x="533400" y="5201785"/>
            <a:ext cx="10814050" cy="8878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3811EC-B0B8-1844-8A7E-3218FC75BF46}" type="datetime1">
              <a:rPr lang="en-US" smtClean="0"/>
              <a:t>9/26/19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149703176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2702"/>
            <a:ext cx="12192000" cy="6350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676401"/>
            <a:ext cx="5486400" cy="450056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72200" y="1676400"/>
            <a:ext cx="5486400" cy="4500563"/>
          </a:xfrm>
        </p:spPr>
        <p:txBody>
          <a:body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713B47D9-ED00-864E-9BAF-E97A6002B219}" type="datetime1">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69444929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0" y="-12702"/>
            <a:ext cx="12192000" cy="6350000"/>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3" name="Text Placeholder 2"/>
          <p:cNvSpPr>
            <a:spLocks noGrp="1"/>
          </p:cNvSpPr>
          <p:nvPr>
            <p:ph type="body" idx="1"/>
          </p:nvPr>
        </p:nvSpPr>
        <p:spPr>
          <a:xfrm>
            <a:off x="533400" y="1681163"/>
            <a:ext cx="5464175"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33400" y="2505075"/>
            <a:ext cx="5464175" cy="368458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72200" y="1681163"/>
            <a:ext cx="548640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2505075"/>
            <a:ext cx="548640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DFD172C-181E-9647-9BB2-51AB54DC1778}" type="datetime1">
              <a:rPr lang="en-US" smtClean="0"/>
              <a:t>9/26/19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274D8-BDF7-394B-B94E-BD6A355A686C}"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696427"/>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accent1"/>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0" y="-12702"/>
            <a:ext cx="12192000" cy="6350000"/>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fld id="{C5923314-16F5-5B41-80C9-B081DCD462DD}" type="datetime1">
              <a:rPr lang="en-US" smtClean="0"/>
              <a:t>9/26/19</a:t>
            </a:fld>
            <a:endParaRPr lang="en-US" dirty="0"/>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68A274D8-BDF7-394B-B94E-BD6A355A686C}" type="slidenum">
              <a:rPr lang="en-US" smtClean="0"/>
              <a:pPr/>
              <a:t>‹#›</a:t>
            </a:fld>
            <a:endParaRPr lang="en-US" dirty="0"/>
          </a:p>
        </p:txBody>
      </p:sp>
    </p:spTree>
    <p:extLst>
      <p:ext uri="{BB962C8B-B14F-4D97-AF65-F5344CB8AC3E}">
        <p14:creationId xmlns:p14="http://schemas.microsoft.com/office/powerpoint/2010/main" val="80191107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accent1"/>
        </a:solid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2702"/>
            <a:ext cx="12192000" cy="6350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Date Placeholder 1"/>
          <p:cNvSpPr>
            <a:spLocks noGrp="1"/>
          </p:cNvSpPr>
          <p:nvPr>
            <p:ph type="dt" sz="half" idx="10"/>
          </p:nvPr>
        </p:nvSpPr>
        <p:spPr/>
        <p:txBody>
          <a:bodyPr/>
          <a:lstStyle/>
          <a:p>
            <a:fld id="{4A5C4CFA-81DB-3546-90CF-ED24C6D2FDA0}" type="datetime1">
              <a:rPr lang="en-US" smtClean="0"/>
              <a:t>9/26/19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11208576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2702"/>
            <a:ext cx="12192000" cy="6350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Title 1"/>
          <p:cNvSpPr>
            <a:spLocks noGrp="1"/>
          </p:cNvSpPr>
          <p:nvPr>
            <p:ph type="title"/>
          </p:nvPr>
        </p:nvSpPr>
        <p:spPr>
          <a:xfrm>
            <a:off x="839788" y="457200"/>
            <a:ext cx="3932237" cy="2793998"/>
          </a:xfrm>
        </p:spPr>
        <p:txBody>
          <a:bodyPr anchor="b">
            <a:normAutofit/>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839788" y="3429000"/>
            <a:ext cx="3932237" cy="24399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F68F1BD6-2F07-D340-9F7F-4CE2AA7D8991}" type="datetime1">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482209901"/>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accent1"/>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12702"/>
            <a:ext cx="12192000" cy="63500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96350" y="6114816"/>
            <a:ext cx="2762250" cy="444965"/>
          </a:xfrm>
          <a:prstGeom prst="rect">
            <a:avLst/>
          </a:prstGeom>
        </p:spPr>
      </p:pic>
      <p:sp>
        <p:nvSpPr>
          <p:cNvPr id="2" name="Title 1"/>
          <p:cNvSpPr>
            <a:spLocks noGrp="1"/>
          </p:cNvSpPr>
          <p:nvPr>
            <p:ph type="title"/>
          </p:nvPr>
        </p:nvSpPr>
        <p:spPr>
          <a:xfrm>
            <a:off x="839788" y="457200"/>
            <a:ext cx="3932237" cy="2793998"/>
          </a:xfrm>
        </p:spPr>
        <p:txBody>
          <a:bodyPr anchor="b">
            <a:noAutofit/>
          </a:bodyPr>
          <a:lstStyle>
            <a:lvl1pPr>
              <a:defRPr sz="4400"/>
            </a:lvl1pPr>
          </a:lstStyle>
          <a:p>
            <a:r>
              <a:rPr lang="en-US" dirty="0" smtClean="0"/>
              <a:t>Click to edit Master title style</a:t>
            </a:r>
            <a:endParaRPr lang="en-US" dirty="0"/>
          </a:p>
        </p:txBody>
      </p:sp>
      <p:sp>
        <p:nvSpPr>
          <p:cNvPr id="3" name="Picture Placeholder 2"/>
          <p:cNvSpPr>
            <a:spLocks noGrp="1"/>
          </p:cNvSpPr>
          <p:nvPr>
            <p:ph type="pic" idx="1"/>
          </p:nvPr>
        </p:nvSpPr>
        <p:spPr>
          <a:xfrm>
            <a:off x="5183188" y="457201"/>
            <a:ext cx="6172200" cy="52213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3429000"/>
            <a:ext cx="3932237" cy="2439988"/>
          </a:xfrm>
        </p:spPr>
        <p:txBody>
          <a:bodyPr>
            <a:normAutofit/>
          </a:bodyPr>
          <a:lstStyle>
            <a:lvl1pPr marL="0" indent="0">
              <a:buNone/>
              <a:defRPr sz="2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4591A3D8-EB89-3846-A267-D07A23A74D70}" type="datetime1">
              <a:rPr lang="en-US" smtClean="0"/>
              <a:t>9/26/19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274D8-BDF7-394B-B94E-BD6A355A686C}" type="slidenum">
              <a:rPr lang="en-US" smtClean="0"/>
              <a:t>‹#›</a:t>
            </a:fld>
            <a:endParaRPr lang="en-US"/>
          </a:p>
        </p:txBody>
      </p:sp>
    </p:spTree>
    <p:extLst>
      <p:ext uri="{BB962C8B-B14F-4D97-AF65-F5344CB8AC3E}">
        <p14:creationId xmlns:p14="http://schemas.microsoft.com/office/powerpoint/2010/main" val="2046005976"/>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228601"/>
            <a:ext cx="11125200" cy="12954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33400" y="1676400"/>
            <a:ext cx="11125200" cy="4500563"/>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2152650" y="6515099"/>
            <a:ext cx="1428750" cy="342901"/>
          </a:xfrm>
          <a:prstGeom prst="rect">
            <a:avLst/>
          </a:prstGeom>
        </p:spPr>
        <p:txBody>
          <a:bodyPr vert="horz" lIns="0" tIns="0" rIns="0" bIns="0" rtlCol="0" anchor="t"/>
          <a:lstStyle>
            <a:lvl1pPr algn="l">
              <a:defRPr sz="1000">
                <a:solidFill>
                  <a:schemeClr val="bg1"/>
                </a:solidFill>
              </a:defRPr>
            </a:lvl1pPr>
          </a:lstStyle>
          <a:p>
            <a:fld id="{825B4D83-7D8D-C64E-BCC1-5CB3AB57CBEA}" type="datetime1">
              <a:rPr lang="en-US" smtClean="0"/>
              <a:t>9/26/19</a:t>
            </a:fld>
            <a:endParaRPr lang="en-US" dirty="0"/>
          </a:p>
        </p:txBody>
      </p:sp>
      <p:sp>
        <p:nvSpPr>
          <p:cNvPr id="5" name="Footer Placeholder 4"/>
          <p:cNvSpPr>
            <a:spLocks noGrp="1"/>
          </p:cNvSpPr>
          <p:nvPr>
            <p:ph type="ftr" sz="quarter" idx="3"/>
          </p:nvPr>
        </p:nvSpPr>
        <p:spPr>
          <a:xfrm>
            <a:off x="3581400" y="6515100"/>
            <a:ext cx="5562600" cy="342901"/>
          </a:xfrm>
          <a:prstGeom prst="rect">
            <a:avLst/>
          </a:prstGeom>
        </p:spPr>
        <p:txBody>
          <a:bodyPr vert="horz" lIns="0" tIns="0" rIns="0" bIns="0" rtlCol="0" anchor="t"/>
          <a:lstStyle>
            <a:lvl1pPr algn="l">
              <a:defRPr sz="1000">
                <a:solidFill>
                  <a:schemeClr val="bg1"/>
                </a:solidFill>
              </a:defRPr>
            </a:lvl1pPr>
          </a:lstStyle>
          <a:p>
            <a:endParaRPr lang="en-US"/>
          </a:p>
        </p:txBody>
      </p:sp>
      <p:sp>
        <p:nvSpPr>
          <p:cNvPr id="6" name="Slide Number Placeholder 5"/>
          <p:cNvSpPr>
            <a:spLocks noGrp="1"/>
          </p:cNvSpPr>
          <p:nvPr>
            <p:ph type="sldNum" sz="quarter" idx="4"/>
          </p:nvPr>
        </p:nvSpPr>
        <p:spPr>
          <a:xfrm>
            <a:off x="533400" y="6515099"/>
            <a:ext cx="1619250" cy="342901"/>
          </a:xfrm>
          <a:prstGeom prst="rect">
            <a:avLst/>
          </a:prstGeom>
        </p:spPr>
        <p:txBody>
          <a:bodyPr vert="horz" lIns="0" tIns="0" rIns="0" bIns="0" rtlCol="0" anchor="t"/>
          <a:lstStyle>
            <a:lvl1pPr algn="l">
              <a:defRPr sz="1000">
                <a:solidFill>
                  <a:schemeClr val="bg1"/>
                </a:solidFill>
              </a:defRPr>
            </a:lvl1pPr>
          </a:lstStyle>
          <a:p>
            <a:fld id="{68A274D8-BDF7-394B-B94E-BD6A355A686C}" type="slidenum">
              <a:rPr lang="en-US" smtClean="0"/>
              <a:pPr/>
              <a:t>‹#›</a:t>
            </a:fld>
            <a:endParaRPr lang="en-US" dirty="0"/>
          </a:p>
        </p:txBody>
      </p:sp>
    </p:spTree>
    <p:extLst>
      <p:ext uri="{BB962C8B-B14F-4D97-AF65-F5344CB8AC3E}">
        <p14:creationId xmlns:p14="http://schemas.microsoft.com/office/powerpoint/2010/main" val="76914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xmlns:p14="http://schemas.microsoft.com/office/powerpoint/2010/main" id="1" dur="indefinite" restart="never" nodeType="tmRoot"/>
      </p:par>
    </p:tnLst>
  </p:timing>
  <p:hf hdr="0" ftr="0" dt="0"/>
  <p:txStyles>
    <p:titleStyle>
      <a:lvl1pPr algn="l" defTabSz="914400" rtl="0" eaLnBrk="1" latinLnBrk="0" hangingPunct="1">
        <a:lnSpc>
          <a:spcPct val="90000"/>
        </a:lnSpc>
        <a:spcBef>
          <a:spcPct val="0"/>
        </a:spcBef>
        <a:buNone/>
        <a:defRPr sz="4400" b="1"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charset="0"/>
        <a:buChar char="o"/>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Courier New" charset="0"/>
        <a:buChar char="o"/>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guide id="3" pos="336" userDrawn="1">
          <p15:clr>
            <a:srgbClr val="F26B43"/>
          </p15:clr>
        </p15:guide>
        <p15:guide id="4" pos="7344" userDrawn="1">
          <p15:clr>
            <a:srgbClr val="F26B43"/>
          </p15:clr>
        </p15:guide>
        <p15:guide id="5" orient="horz" pos="1056" userDrawn="1">
          <p15:clr>
            <a:srgbClr val="F26B43"/>
          </p15:clr>
        </p15:guide>
        <p15:guide id="6" orient="horz" pos="960" userDrawn="1">
          <p15:clr>
            <a:srgbClr val="F26B43"/>
          </p15:clr>
        </p15:guide>
        <p15:guide id="7" orient="horz" pos="144" userDrawn="1">
          <p15:clr>
            <a:srgbClr val="F26B43"/>
          </p15:clr>
        </p15:guide>
        <p15:guide id="8" orient="horz" pos="410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ultrasoundcases.info/files/Jpg/org_34277-Afbeelding1.jpg" TargetMode="External"/><Relationship Id="rId3" Type="http://schemas.openxmlformats.org/officeDocument/2006/relationships/image" Target="../media/image30.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4.png"/><Relationship Id="rId3"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upper extremity overuse injuries </a:t>
            </a:r>
            <a:br>
              <a:rPr lang="en-US" dirty="0" smtClean="0"/>
            </a:br>
            <a:r>
              <a:rPr lang="en-US" dirty="0" smtClean="0"/>
              <a:t>in pediatric sports</a:t>
            </a:r>
            <a:endParaRPr lang="en-US" dirty="0"/>
          </a:p>
        </p:txBody>
      </p:sp>
      <p:sp>
        <p:nvSpPr>
          <p:cNvPr id="3" name="Subtitle 2"/>
          <p:cNvSpPr>
            <a:spLocks noGrp="1"/>
          </p:cNvSpPr>
          <p:nvPr>
            <p:ph type="subTitle" idx="1"/>
          </p:nvPr>
        </p:nvSpPr>
        <p:spPr>
          <a:xfrm>
            <a:off x="533400" y="5280583"/>
            <a:ext cx="11125200" cy="933449"/>
          </a:xfrm>
        </p:spPr>
        <p:txBody>
          <a:bodyPr>
            <a:normAutofit fontScale="70000" lnSpcReduction="20000"/>
          </a:bodyPr>
          <a:lstStyle/>
          <a:p>
            <a:r>
              <a:rPr lang="en-US" dirty="0"/>
              <a:t>p</a:t>
            </a:r>
            <a:r>
              <a:rPr lang="en-US" dirty="0" smtClean="0"/>
              <a:t>ediatric orthopaedic symposium</a:t>
            </a:r>
          </a:p>
          <a:p>
            <a:r>
              <a:rPr lang="en-US" dirty="0" smtClean="0"/>
              <a:t>September 27, 2019</a:t>
            </a:r>
          </a:p>
          <a:p>
            <a:r>
              <a:rPr lang="en-US" dirty="0" smtClean="0"/>
              <a:t>Sarah Steward, MD</a:t>
            </a:r>
            <a:endParaRPr lang="en-US" dirty="0"/>
          </a:p>
        </p:txBody>
      </p:sp>
    </p:spTree>
    <p:extLst>
      <p:ext uri="{BB962C8B-B14F-4D97-AF65-F5344CB8AC3E}">
        <p14:creationId xmlns:p14="http://schemas.microsoft.com/office/powerpoint/2010/main" val="128426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l</a:t>
            </a:r>
            <a:r>
              <a:rPr lang="en-US" dirty="0" smtClean="0">
                <a:latin typeface="+mn-lt"/>
              </a:rPr>
              <a:t>ittle </a:t>
            </a:r>
            <a:r>
              <a:rPr lang="en-US" dirty="0">
                <a:latin typeface="+mn-lt"/>
              </a:rPr>
              <a:t>l</a:t>
            </a:r>
            <a:r>
              <a:rPr lang="en-US" dirty="0" smtClean="0">
                <a:latin typeface="+mn-lt"/>
              </a:rPr>
              <a:t>eague </a:t>
            </a:r>
            <a:r>
              <a:rPr lang="en-US" dirty="0">
                <a:latin typeface="+mn-lt"/>
              </a:rPr>
              <a:t>s</a:t>
            </a:r>
            <a:r>
              <a:rPr lang="en-US" dirty="0" smtClean="0">
                <a:latin typeface="+mn-lt"/>
              </a:rPr>
              <a:t>houlder</a:t>
            </a:r>
            <a:endParaRPr lang="en-US" dirty="0">
              <a:latin typeface="+mn-lt"/>
            </a:endParaRPr>
          </a:p>
        </p:txBody>
      </p:sp>
      <p:sp>
        <p:nvSpPr>
          <p:cNvPr id="3" name="Content Placeholder 2"/>
          <p:cNvSpPr>
            <a:spLocks noGrp="1"/>
          </p:cNvSpPr>
          <p:nvPr>
            <p:ph idx="1"/>
          </p:nvPr>
        </p:nvSpPr>
        <p:spPr>
          <a:xfrm>
            <a:off x="914401" y="1676400"/>
            <a:ext cx="10361084" cy="4257022"/>
          </a:xfrm>
        </p:spPr>
        <p:txBody>
          <a:bodyPr>
            <a:noAutofit/>
          </a:bodyPr>
          <a:lstStyle/>
          <a:p>
            <a:pPr marL="563667">
              <a:buFont typeface="Geneva" charset="0"/>
              <a:buChar char="•"/>
            </a:pPr>
            <a:r>
              <a:rPr lang="en-US" sz="2400" dirty="0">
                <a:latin typeface="+mn-lt"/>
                <a:ea typeface="ヒラギノ角ゴ ProN W3" charset="0"/>
                <a:cs typeface="Calisto MT"/>
                <a:sym typeface="Geneva" charset="0"/>
              </a:rPr>
              <a:t>Improper mechanics</a:t>
            </a:r>
          </a:p>
          <a:p>
            <a:pPr marL="563667">
              <a:buFont typeface="Geneva" charset="0"/>
              <a:buChar char="•"/>
            </a:pPr>
            <a:r>
              <a:rPr lang="en-US" sz="2400" dirty="0">
                <a:latin typeface="+mn-lt"/>
                <a:ea typeface="ヒラギノ角ゴ ProN W3" charset="0"/>
                <a:cs typeface="Calisto MT"/>
                <a:sym typeface="Geneva" charset="0"/>
              </a:rPr>
              <a:t>Lack of muscle strength and </a:t>
            </a:r>
            <a:r>
              <a:rPr lang="en-US" sz="2400" dirty="0" smtClean="0">
                <a:latin typeface="+mn-lt"/>
                <a:ea typeface="ヒラギノ角ゴ ProN W3" charset="0"/>
                <a:cs typeface="Calisto MT"/>
                <a:sym typeface="Geneva" charset="0"/>
              </a:rPr>
              <a:t>endurance of scapular stabilizer and rotator cuff muscles</a:t>
            </a:r>
          </a:p>
          <a:p>
            <a:pPr marL="563667">
              <a:buFont typeface="Geneva" charset="0"/>
              <a:buChar char="•"/>
            </a:pPr>
            <a:r>
              <a:rPr lang="en-US" sz="2400" dirty="0" smtClean="0">
                <a:latin typeface="+mn-lt"/>
                <a:ea typeface="ヒラギノ角ゴ ProN W3" charset="0"/>
                <a:cs typeface="Calisto MT"/>
                <a:sym typeface="Geneva" charset="0"/>
              </a:rPr>
              <a:t>Playing year round or more than one league in a season</a:t>
            </a:r>
          </a:p>
          <a:p>
            <a:pPr marL="563667">
              <a:buFont typeface="Geneva" charset="0"/>
              <a:buChar char="•"/>
            </a:pPr>
            <a:r>
              <a:rPr lang="en-US" sz="2400" dirty="0" smtClean="0">
                <a:latin typeface="+mn-lt"/>
                <a:ea typeface="ヒラギノ角ゴ ProN W3" charset="0"/>
                <a:cs typeface="Calisto MT"/>
                <a:sym typeface="Geneva" charset="0"/>
              </a:rPr>
              <a:t>Not enough rest between throwing sessions</a:t>
            </a:r>
          </a:p>
          <a:p>
            <a:pPr marL="563667">
              <a:buFont typeface="Geneva" charset="0"/>
              <a:buChar char="•"/>
            </a:pPr>
            <a:r>
              <a:rPr lang="en-US" sz="2400" dirty="0" smtClean="0">
                <a:latin typeface="+mn-lt"/>
                <a:ea typeface="ヒラギノ角ゴ ProN W3" charset="0"/>
                <a:cs typeface="Calisto MT"/>
                <a:sym typeface="Geneva" charset="0"/>
              </a:rPr>
              <a:t>Throwing curve ball or slider before growth plates have closed</a:t>
            </a:r>
            <a:endParaRPr lang="en-US" sz="2400" dirty="0">
              <a:latin typeface="+mn-lt"/>
              <a:ea typeface="ヒラギノ角ゴ ProN W3" charset="0"/>
              <a:cs typeface="Calisto MT"/>
              <a:sym typeface="Geneva" charset="0"/>
            </a:endParaRPr>
          </a:p>
          <a:p>
            <a:pPr marL="563667">
              <a:buFont typeface="Geneva" charset="0"/>
              <a:buChar char="•"/>
            </a:pPr>
            <a:r>
              <a:rPr lang="en-US" sz="3200" b="1" dirty="0">
                <a:latin typeface="+mn-lt"/>
                <a:ea typeface="ヒラギノ角ゴ ProN W3" charset="0"/>
                <a:cs typeface="Calisto MT"/>
                <a:sym typeface="Geneva" charset="0"/>
              </a:rPr>
              <a:t>Too much throwing!!!!</a:t>
            </a:r>
          </a:p>
          <a:p>
            <a:endParaRPr lang="en-US" sz="2400" dirty="0">
              <a:latin typeface="+mn-lt"/>
            </a:endParaRPr>
          </a:p>
        </p:txBody>
      </p:sp>
    </p:spTree>
    <p:extLst>
      <p:ext uri="{BB962C8B-B14F-4D97-AF65-F5344CB8AC3E}">
        <p14:creationId xmlns:p14="http://schemas.microsoft.com/office/powerpoint/2010/main" val="131346289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a:normAutofit/>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league shoulder- h</a:t>
            </a:r>
            <a:r>
              <a:rPr lang="en-US" dirty="0" smtClean="0">
                <a:latin typeface="+mn-lt"/>
                <a:ea typeface="Geneva" charset="0"/>
                <a:cs typeface="Calisto MT"/>
                <a:sym typeface="Geneva" charset="0"/>
              </a:rPr>
              <a:t>istory</a:t>
            </a:r>
            <a:endParaRPr lang="en-US" dirty="0">
              <a:latin typeface="+mn-lt"/>
              <a:ea typeface="ヒラギノ角ゴ ProN W3" charset="0"/>
              <a:cs typeface="Calisto MT"/>
              <a:sym typeface="Geneva" charset="0"/>
            </a:endParaRPr>
          </a:p>
        </p:txBody>
      </p:sp>
      <p:sp>
        <p:nvSpPr>
          <p:cNvPr id="24578" name="Rectangle 2"/>
          <p:cNvSpPr>
            <a:spLocks noGrp="1" noChangeArrowheads="1"/>
          </p:cNvSpPr>
          <p:nvPr>
            <p:ph sz="half" idx="1"/>
          </p:nvPr>
        </p:nvSpPr>
        <p:spPr>
          <a:xfrm>
            <a:off x="-357498" y="1927212"/>
            <a:ext cx="7010400" cy="4792662"/>
          </a:xfrm>
          <a:ln/>
        </p:spPr>
        <p:txBody>
          <a:bodyPr>
            <a:noAutofit/>
          </a:bodyPr>
          <a:lstStyle/>
          <a:p>
            <a:pPr marL="1004554" lvl="1">
              <a:buFont typeface="Geneva" charset="0"/>
              <a:buChar char="•"/>
            </a:pPr>
            <a:r>
              <a:rPr lang="en-US" sz="2800" dirty="0">
                <a:latin typeface="+mn-lt"/>
                <a:ea typeface="Geneva" charset="0"/>
                <a:cs typeface="Calisto MT"/>
                <a:sym typeface="Geneva" charset="0"/>
              </a:rPr>
              <a:t>Generalized shoulder pain with throwing/overhead activities</a:t>
            </a:r>
          </a:p>
          <a:p>
            <a:pPr marL="1361729" lvl="2">
              <a:buFont typeface="Geneva" charset="0"/>
              <a:buChar char="•"/>
            </a:pPr>
            <a:r>
              <a:rPr lang="en-US" sz="2000" dirty="0">
                <a:latin typeface="+mn-lt"/>
                <a:ea typeface="ヒラギノ角ゴ ProN W3" charset="0"/>
                <a:cs typeface="Calisto MT"/>
                <a:sym typeface="Geneva" charset="0"/>
              </a:rPr>
              <a:t>Late </a:t>
            </a:r>
            <a:r>
              <a:rPr lang="en-US" sz="2000" dirty="0" smtClean="0">
                <a:latin typeface="+mn-lt"/>
                <a:ea typeface="ヒラギノ角ゴ ProN W3" charset="0"/>
                <a:cs typeface="Calisto MT"/>
                <a:sym typeface="Geneva" charset="0"/>
              </a:rPr>
              <a:t>cocking or deceleration </a:t>
            </a:r>
            <a:r>
              <a:rPr lang="en-US" sz="2000" dirty="0">
                <a:latin typeface="+mn-lt"/>
                <a:ea typeface="ヒラギノ角ゴ ProN W3" charset="0"/>
                <a:cs typeface="Calisto MT"/>
                <a:sym typeface="Geneva" charset="0"/>
              </a:rPr>
              <a:t>phase</a:t>
            </a:r>
          </a:p>
          <a:p>
            <a:pPr marL="1004554" lvl="1">
              <a:buFont typeface="Geneva" charset="0"/>
              <a:buChar char="•"/>
            </a:pPr>
            <a:r>
              <a:rPr lang="en-US" sz="2800" dirty="0">
                <a:latin typeface="+mn-lt"/>
                <a:ea typeface="Geneva" charset="0"/>
                <a:cs typeface="Calisto MT"/>
                <a:sym typeface="Geneva" charset="0"/>
              </a:rPr>
              <a:t>Change in level of activity</a:t>
            </a:r>
            <a:endParaRPr lang="en-US" sz="2800" dirty="0">
              <a:latin typeface="+mn-lt"/>
              <a:ea typeface="ヒラギノ角ゴ ProN W3" charset="0"/>
              <a:cs typeface="Calisto MT"/>
              <a:sym typeface="Geneva" charset="0"/>
            </a:endParaRPr>
          </a:p>
          <a:p>
            <a:pPr marL="1361729" lvl="2">
              <a:buFont typeface="Geneva" charset="0"/>
              <a:buChar char="•"/>
            </a:pPr>
            <a:r>
              <a:rPr lang="en-US" sz="2000" dirty="0">
                <a:latin typeface="+mn-lt"/>
                <a:ea typeface="Geneva" charset="0"/>
                <a:cs typeface="Calisto MT"/>
                <a:sym typeface="Geneva" charset="0"/>
              </a:rPr>
              <a:t>Increased throwing</a:t>
            </a:r>
            <a:endParaRPr lang="en-US" sz="2000" dirty="0">
              <a:latin typeface="+mn-lt"/>
              <a:ea typeface="ヒラギノ角ゴ ProN W3" charset="0"/>
              <a:cs typeface="Calisto MT"/>
              <a:sym typeface="Geneva" charset="0"/>
            </a:endParaRPr>
          </a:p>
          <a:p>
            <a:pPr marL="1004554" lvl="1">
              <a:buFont typeface="Geneva" charset="0"/>
              <a:buChar char="•"/>
            </a:pPr>
            <a:r>
              <a:rPr lang="en-US" sz="2800" dirty="0">
                <a:latin typeface="+mn-lt"/>
                <a:ea typeface="Geneva" charset="0"/>
                <a:cs typeface="Calisto MT"/>
                <a:sym typeface="Geneva" charset="0"/>
              </a:rPr>
              <a:t>Loss of </a:t>
            </a:r>
            <a:r>
              <a:rPr lang="en-US" sz="2800" dirty="0" smtClean="0">
                <a:latin typeface="+mn-lt"/>
                <a:ea typeface="Geneva" charset="0"/>
                <a:cs typeface="Calisto MT"/>
                <a:sym typeface="Geneva" charset="0"/>
              </a:rPr>
              <a:t>velocity and/or control</a:t>
            </a:r>
            <a:endParaRPr lang="en-US" sz="2800" dirty="0">
              <a:latin typeface="+mn-lt"/>
              <a:ea typeface="ヒラギノ角ゴ ProN W3" charset="0"/>
              <a:cs typeface="Calisto MT"/>
              <a:sym typeface="Geneva" charset="0"/>
            </a:endParaRPr>
          </a:p>
          <a:p>
            <a:pPr marL="1004554" lvl="1">
              <a:buFont typeface="Geneva" charset="0"/>
              <a:buChar char="•"/>
            </a:pPr>
            <a:r>
              <a:rPr lang="en-US" sz="2800" dirty="0">
                <a:latin typeface="+mn-lt"/>
                <a:ea typeface="Geneva" charset="0"/>
                <a:cs typeface="Calisto MT"/>
                <a:sym typeface="Geneva" charset="0"/>
              </a:rPr>
              <a:t>Rest pain later on</a:t>
            </a:r>
            <a:endParaRPr lang="en-US" sz="2800" dirty="0">
              <a:latin typeface="+mn-lt"/>
              <a:ea typeface="ヒラギノ角ゴ ProN W3" charset="0"/>
              <a:cs typeface="Calisto MT"/>
              <a:sym typeface="Geneva" charset="0"/>
            </a:endParaRPr>
          </a:p>
        </p:txBody>
      </p:sp>
      <p:sp>
        <p:nvSpPr>
          <p:cNvPr id="2" name="Content Placeholder 1"/>
          <p:cNvSpPr>
            <a:spLocks noGrp="1"/>
          </p:cNvSpPr>
          <p:nvPr>
            <p:ph sz="half" idx="2"/>
          </p:nvPr>
        </p:nvSpPr>
        <p:spPr/>
        <p:txBody>
          <a:bodyPr/>
          <a:lstStyle/>
          <a:p>
            <a:endParaRPr lang="en-US"/>
          </a:p>
        </p:txBody>
      </p:sp>
      <p:pic>
        <p:nvPicPr>
          <p:cNvPr id="6" name="Picture 5"/>
          <p:cNvPicPr>
            <a:picLocks noChangeAspect="1"/>
          </p:cNvPicPr>
          <p:nvPr/>
        </p:nvPicPr>
        <p:blipFill>
          <a:blip r:embed="rId2"/>
          <a:stretch>
            <a:fillRect/>
          </a:stretch>
        </p:blipFill>
        <p:spPr>
          <a:xfrm>
            <a:off x="5639270" y="1524001"/>
            <a:ext cx="6552729" cy="3849728"/>
          </a:xfrm>
          <a:prstGeom prst="rect">
            <a:avLst/>
          </a:prstGeom>
        </p:spPr>
      </p:pic>
    </p:spTree>
    <p:extLst>
      <p:ext uri="{BB962C8B-B14F-4D97-AF65-F5344CB8AC3E}">
        <p14:creationId xmlns:p14="http://schemas.microsoft.com/office/powerpoint/2010/main" val="34486992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1012033" y="107156"/>
            <a:ext cx="10167937" cy="1723430"/>
          </a:xfrm>
          <a:ln/>
        </p:spPr>
        <p:txBody>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league </a:t>
            </a:r>
            <a:r>
              <a:rPr lang="en-US" dirty="0" smtClean="0">
                <a:latin typeface="+mn-lt"/>
                <a:ea typeface="Geneva" charset="0"/>
                <a:cs typeface="Calisto MT"/>
                <a:sym typeface="Geneva" charset="0"/>
              </a:rPr>
              <a:t>shoulder</a:t>
            </a:r>
            <a:r>
              <a:rPr lang="en-US" dirty="0">
                <a:latin typeface="+mn-lt"/>
                <a:ea typeface="ヒラギノ角ゴ ProN W3" charset="0"/>
                <a:cs typeface="Calisto MT"/>
                <a:sym typeface="Geneva" charset="0"/>
              </a:rPr>
              <a:t> </a:t>
            </a:r>
            <a:r>
              <a:rPr lang="en-US" dirty="0" smtClean="0">
                <a:latin typeface="+mn-lt"/>
                <a:ea typeface="ヒラギノ角ゴ ProN W3" charset="0"/>
                <a:cs typeface="Calisto MT"/>
                <a:sym typeface="Geneva" charset="0"/>
              </a:rPr>
              <a:t>- </a:t>
            </a:r>
            <a:r>
              <a:rPr lang="en-US" dirty="0" smtClean="0">
                <a:latin typeface="+mn-lt"/>
                <a:ea typeface="Geneva" charset="0"/>
                <a:cs typeface="Calisto MT"/>
                <a:sym typeface="Geneva" charset="0"/>
              </a:rPr>
              <a:t>exam</a:t>
            </a:r>
            <a:endParaRPr lang="en-US" dirty="0">
              <a:latin typeface="+mn-lt"/>
              <a:ea typeface="ヒラギノ角ゴ ProN W3" charset="0"/>
              <a:cs typeface="Calisto MT"/>
              <a:sym typeface="Geneva" charset="0"/>
            </a:endParaRPr>
          </a:p>
        </p:txBody>
      </p:sp>
      <p:sp>
        <p:nvSpPr>
          <p:cNvPr id="25602" name="Rectangle 2"/>
          <p:cNvSpPr>
            <a:spLocks noGrp="1" noChangeArrowheads="1"/>
          </p:cNvSpPr>
          <p:nvPr>
            <p:ph type="body" idx="1"/>
          </p:nvPr>
        </p:nvSpPr>
        <p:spPr>
          <a:xfrm>
            <a:off x="914401" y="2067578"/>
            <a:ext cx="10361084" cy="4257022"/>
          </a:xfrm>
          <a:ln/>
        </p:spPr>
        <p:txBody>
          <a:bodyPr>
            <a:normAutofit/>
          </a:bodyPr>
          <a:lstStyle/>
          <a:p>
            <a:pPr marL="635102">
              <a:buFont typeface="Geneva" charset="0"/>
              <a:buChar char="•"/>
            </a:pPr>
            <a:r>
              <a:rPr lang="en-US" sz="2800" dirty="0">
                <a:latin typeface="+mn-lt"/>
                <a:ea typeface="Geneva" charset="0"/>
                <a:cs typeface="Calisto MT"/>
                <a:sym typeface="Geneva" charset="0"/>
              </a:rPr>
              <a:t>Painful and/or limited range of motion</a:t>
            </a:r>
            <a:endParaRPr lang="en-US" sz="2800" dirty="0">
              <a:latin typeface="+mn-lt"/>
              <a:ea typeface="ヒラギノ角ゴ ProN W3" charset="0"/>
              <a:cs typeface="Calisto MT"/>
              <a:sym typeface="Geneva" charset="0"/>
            </a:endParaRPr>
          </a:p>
          <a:p>
            <a:pPr marL="1004554" lvl="1">
              <a:buFont typeface="Geneva" charset="0"/>
              <a:buChar char="•"/>
            </a:pPr>
            <a:r>
              <a:rPr lang="en-US" sz="2800" dirty="0">
                <a:latin typeface="+mn-lt"/>
                <a:ea typeface="Geneva" charset="0"/>
                <a:cs typeface="Calisto MT"/>
                <a:sym typeface="Geneva" charset="0"/>
              </a:rPr>
              <a:t>External rotation</a:t>
            </a:r>
            <a:endParaRPr lang="en-US" sz="2800" dirty="0">
              <a:latin typeface="+mn-lt"/>
              <a:ea typeface="ヒラギノ角ゴ ProN W3" charset="0"/>
              <a:cs typeface="Calisto MT"/>
              <a:sym typeface="Geneva" charset="0"/>
            </a:endParaRPr>
          </a:p>
          <a:p>
            <a:pPr marL="635102">
              <a:buFont typeface="Geneva" charset="0"/>
              <a:buChar char="•"/>
            </a:pPr>
            <a:r>
              <a:rPr lang="en-US" sz="2800" dirty="0" smtClean="0">
                <a:latin typeface="+mn-lt"/>
                <a:ea typeface="Geneva" charset="0"/>
                <a:cs typeface="Calisto MT"/>
                <a:sym typeface="Geneva" charset="0"/>
              </a:rPr>
              <a:t>Pain with resisted elevation of the shoulder</a:t>
            </a:r>
          </a:p>
          <a:p>
            <a:pPr marL="635102">
              <a:buFont typeface="Geneva" charset="0"/>
              <a:buChar char="•"/>
            </a:pPr>
            <a:r>
              <a:rPr lang="en-US" sz="2800" dirty="0" smtClean="0">
                <a:latin typeface="+mn-lt"/>
                <a:ea typeface="Geneva" charset="0"/>
                <a:cs typeface="Calisto MT"/>
                <a:sym typeface="Geneva" charset="0"/>
              </a:rPr>
              <a:t>Pain with extreme of motion in any direction</a:t>
            </a:r>
            <a:endParaRPr lang="en-US" sz="2800" dirty="0">
              <a:latin typeface="+mn-lt"/>
              <a:ea typeface="ヒラギノ角ゴ ProN W3" charset="0"/>
              <a:cs typeface="Calisto MT"/>
              <a:sym typeface="Geneva" charset="0"/>
            </a:endParaRPr>
          </a:p>
          <a:p>
            <a:pPr marL="635102">
              <a:buFont typeface="Geneva" charset="0"/>
              <a:buChar char="•"/>
            </a:pPr>
            <a:r>
              <a:rPr lang="en-US" sz="2800" dirty="0">
                <a:latin typeface="+mn-lt"/>
                <a:ea typeface="Geneva" charset="0"/>
                <a:cs typeface="Calisto MT"/>
                <a:sym typeface="Geneva" charset="0"/>
              </a:rPr>
              <a:t>Tenderness over proximal </a:t>
            </a:r>
            <a:r>
              <a:rPr lang="en-US" sz="2800" dirty="0" err="1" smtClean="0">
                <a:latin typeface="+mn-lt"/>
                <a:ea typeface="Geneva" charset="0"/>
                <a:cs typeface="Calisto MT"/>
                <a:sym typeface="Geneva" charset="0"/>
              </a:rPr>
              <a:t>humerus</a:t>
            </a:r>
            <a:r>
              <a:rPr lang="en-US" sz="2800" dirty="0" smtClean="0">
                <a:latin typeface="+mn-lt"/>
                <a:ea typeface="Geneva" charset="0"/>
                <a:cs typeface="Calisto MT"/>
                <a:sym typeface="Geneva" charset="0"/>
              </a:rPr>
              <a:t> </a:t>
            </a:r>
            <a:r>
              <a:rPr lang="en-US" sz="2800" dirty="0" err="1" smtClean="0">
                <a:latin typeface="+mn-lt"/>
                <a:ea typeface="Geneva" charset="0"/>
                <a:cs typeface="Calisto MT"/>
                <a:sym typeface="Geneva" charset="0"/>
              </a:rPr>
              <a:t>physis</a:t>
            </a:r>
            <a:endParaRPr lang="en-US" sz="2800"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655110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rrowheads="1"/>
          </p:cNvPicPr>
          <p:nvPr/>
        </p:nvPicPr>
        <p:blipFill>
          <a:blip r:embed="rId2" cstate="print"/>
          <a:srcRect/>
          <a:stretch>
            <a:fillRect/>
          </a:stretch>
        </p:blipFill>
        <p:spPr bwMode="auto">
          <a:xfrm>
            <a:off x="6000751" y="2019338"/>
            <a:ext cx="5703093" cy="3214688"/>
          </a:xfrm>
          <a:prstGeom prst="rect">
            <a:avLst/>
          </a:prstGeom>
          <a:noFill/>
          <a:ln w="12700" cap="flat">
            <a:noFill/>
            <a:miter lim="800000"/>
            <a:headEnd/>
            <a:tailEnd/>
          </a:ln>
          <a:effectLst>
            <a:outerShdw dist="253999" dir="5400000" algn="ctr" rotWithShape="0">
              <a:schemeClr val="bg2">
                <a:alpha val="75000"/>
              </a:schemeClr>
            </a:outerShdw>
          </a:effectLst>
        </p:spPr>
      </p:pic>
      <p:sp>
        <p:nvSpPr>
          <p:cNvPr id="26626" name="Rectangle 2"/>
          <p:cNvSpPr>
            <a:spLocks noGrp="1" noChangeArrowheads="1"/>
          </p:cNvSpPr>
          <p:nvPr>
            <p:ph type="title"/>
          </p:nvPr>
        </p:nvSpPr>
        <p:spPr>
          <a:xfrm>
            <a:off x="1012033" y="107157"/>
            <a:ext cx="10167937" cy="1696641"/>
          </a:xfrm>
          <a:ln/>
        </p:spPr>
        <p:txBody>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league </a:t>
            </a:r>
            <a:r>
              <a:rPr lang="en-US" dirty="0" smtClean="0">
                <a:latin typeface="+mn-lt"/>
                <a:ea typeface="Geneva" charset="0"/>
                <a:cs typeface="Calisto MT"/>
                <a:sym typeface="Geneva" charset="0"/>
              </a:rPr>
              <a:t>shoulder</a:t>
            </a:r>
            <a:r>
              <a:rPr lang="en-US" dirty="0">
                <a:latin typeface="+mn-lt"/>
                <a:ea typeface="ヒラギノ角ゴ ProN W3" charset="0"/>
                <a:cs typeface="Calisto MT"/>
                <a:sym typeface="Geneva" charset="0"/>
              </a:rPr>
              <a:t> </a:t>
            </a:r>
            <a:r>
              <a:rPr lang="en-US" dirty="0">
                <a:latin typeface="+mn-lt"/>
                <a:ea typeface="Geneva" charset="0"/>
                <a:cs typeface="Calisto MT"/>
                <a:sym typeface="Geneva" charset="0"/>
              </a:rPr>
              <a:t>x</a:t>
            </a:r>
            <a:r>
              <a:rPr lang="en-US" dirty="0" smtClean="0">
                <a:latin typeface="+mn-lt"/>
                <a:ea typeface="Geneva" charset="0"/>
                <a:cs typeface="Calisto MT"/>
                <a:sym typeface="Geneva" charset="0"/>
              </a:rPr>
              <a:t>-</a:t>
            </a:r>
            <a:r>
              <a:rPr lang="en-US" dirty="0">
                <a:latin typeface="+mn-lt"/>
                <a:ea typeface="Geneva" charset="0"/>
                <a:cs typeface="Calisto MT"/>
                <a:sym typeface="Geneva" charset="0"/>
              </a:rPr>
              <a:t>rays</a:t>
            </a:r>
            <a:endParaRPr lang="en-US" dirty="0">
              <a:latin typeface="+mn-lt"/>
              <a:ea typeface="ヒラギノ角ゴ ProN W3" charset="0"/>
              <a:cs typeface="Calisto MT"/>
              <a:sym typeface="Geneva" charset="0"/>
            </a:endParaRPr>
          </a:p>
        </p:txBody>
      </p:sp>
      <p:sp>
        <p:nvSpPr>
          <p:cNvPr id="26627" name="Rectangle 3"/>
          <p:cNvSpPr>
            <a:spLocks noGrp="1" noChangeArrowheads="1"/>
          </p:cNvSpPr>
          <p:nvPr>
            <p:ph type="body" idx="1"/>
          </p:nvPr>
        </p:nvSpPr>
        <p:spPr>
          <a:xfrm>
            <a:off x="508001" y="1934246"/>
            <a:ext cx="5409407" cy="4741664"/>
          </a:xfrm>
          <a:ln/>
        </p:spPr>
        <p:txBody>
          <a:bodyPr>
            <a:normAutofit/>
          </a:bodyPr>
          <a:lstStyle/>
          <a:p>
            <a:pPr marL="563667">
              <a:buFont typeface="Geneva" charset="0"/>
              <a:buChar char="•"/>
            </a:pPr>
            <a:r>
              <a:rPr lang="en-US" sz="2400" dirty="0">
                <a:latin typeface="+mn-lt"/>
                <a:ea typeface="Geneva" charset="0"/>
                <a:cs typeface="Calisto MT"/>
                <a:sym typeface="Geneva" charset="0"/>
              </a:rPr>
              <a:t>Widened, irregular proximal </a:t>
            </a:r>
            <a:r>
              <a:rPr lang="en-US" sz="2400" dirty="0" err="1">
                <a:latin typeface="+mn-lt"/>
                <a:ea typeface="Geneva" charset="0"/>
                <a:cs typeface="Calisto MT"/>
                <a:sym typeface="Geneva" charset="0"/>
              </a:rPr>
              <a:t>physis</a:t>
            </a:r>
            <a:endParaRPr lang="en-US" sz="2400" dirty="0">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May be normal!</a:t>
            </a:r>
            <a:endParaRPr lang="en-US" sz="2400" dirty="0">
              <a:latin typeface="+mn-lt"/>
              <a:ea typeface="ヒラギノ角ゴ ProN W3" charset="0"/>
              <a:cs typeface="Calisto MT"/>
              <a:sym typeface="Geneva" charset="0"/>
            </a:endParaRPr>
          </a:p>
          <a:p>
            <a:pPr marL="563667">
              <a:buFont typeface="Geneva" charset="0"/>
              <a:buChar char="•"/>
            </a:pPr>
            <a:r>
              <a:rPr lang="en-US" sz="2400" dirty="0" smtClean="0">
                <a:latin typeface="+mn-lt"/>
                <a:ea typeface="Geneva" charset="0"/>
                <a:cs typeface="Calisto MT"/>
                <a:sym typeface="Geneva" charset="0"/>
              </a:rPr>
              <a:t>Occasionally </a:t>
            </a:r>
            <a:r>
              <a:rPr lang="en-US" sz="2400" dirty="0">
                <a:latin typeface="+mn-lt"/>
                <a:ea typeface="Geneva" charset="0"/>
                <a:cs typeface="Calisto MT"/>
                <a:sym typeface="Geneva" charset="0"/>
              </a:rPr>
              <a:t>can have formal fracture or separation</a:t>
            </a:r>
            <a:endParaRPr lang="en-US" sz="2400" dirty="0">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Likely caused by rotary torque in cocking/acceleration phases</a:t>
            </a:r>
            <a:endParaRPr lang="en-US" sz="2400"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2335168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rrowheads="1"/>
          </p:cNvPicPr>
          <p:nvPr/>
        </p:nvPicPr>
        <p:blipFill>
          <a:blip r:embed="rId2" cstate="print"/>
          <a:srcRect/>
          <a:stretch>
            <a:fillRect/>
          </a:stretch>
        </p:blipFill>
        <p:spPr bwMode="auto">
          <a:xfrm>
            <a:off x="6336772" y="1980595"/>
            <a:ext cx="5286375" cy="2973586"/>
          </a:xfrm>
          <a:prstGeom prst="rect">
            <a:avLst/>
          </a:prstGeom>
          <a:noFill/>
          <a:ln w="12700" cap="flat">
            <a:noFill/>
            <a:miter lim="800000"/>
            <a:headEnd/>
            <a:tailEnd/>
          </a:ln>
          <a:effectLst>
            <a:outerShdw dist="253999" dir="5400000" algn="ctr" rotWithShape="0">
              <a:schemeClr val="bg2">
                <a:alpha val="75000"/>
              </a:schemeClr>
            </a:outerShdw>
          </a:effectLst>
        </p:spPr>
      </p:pic>
      <p:sp>
        <p:nvSpPr>
          <p:cNvPr id="27650" name="Rectangle 2"/>
          <p:cNvSpPr>
            <a:spLocks noGrp="1" noChangeArrowheads="1"/>
          </p:cNvSpPr>
          <p:nvPr>
            <p:ph type="title"/>
          </p:nvPr>
        </p:nvSpPr>
        <p:spPr>
          <a:xfrm>
            <a:off x="1012033" y="-116086"/>
            <a:ext cx="10167937" cy="1643063"/>
          </a:xfrm>
          <a:ln/>
        </p:spPr>
        <p:txBody>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league </a:t>
            </a:r>
            <a:r>
              <a:rPr lang="en-US" dirty="0" smtClean="0">
                <a:latin typeface="+mn-lt"/>
                <a:ea typeface="Geneva" charset="0"/>
                <a:cs typeface="Calisto MT"/>
                <a:sym typeface="Geneva" charset="0"/>
              </a:rPr>
              <a:t>shoulder</a:t>
            </a:r>
            <a:r>
              <a:rPr lang="en-US" dirty="0">
                <a:latin typeface="+mn-lt"/>
                <a:ea typeface="ヒラギノ角ゴ ProN W3" charset="0"/>
                <a:cs typeface="Calisto MT"/>
                <a:sym typeface="Geneva" charset="0"/>
              </a:rPr>
              <a:t> </a:t>
            </a:r>
            <a:r>
              <a:rPr lang="en-US" dirty="0" smtClean="0">
                <a:latin typeface="+mn-lt"/>
                <a:ea typeface="ヒラギノ角ゴ ProN W3" charset="0"/>
                <a:cs typeface="Calisto MT"/>
                <a:sym typeface="Geneva" charset="0"/>
              </a:rPr>
              <a:t>- t</a:t>
            </a:r>
            <a:r>
              <a:rPr lang="en-US" dirty="0" smtClean="0">
                <a:latin typeface="+mn-lt"/>
                <a:ea typeface="Geneva" charset="0"/>
                <a:cs typeface="Calisto MT"/>
                <a:sym typeface="Geneva" charset="0"/>
              </a:rPr>
              <a:t>reatment</a:t>
            </a:r>
            <a:endParaRPr lang="en-US" dirty="0">
              <a:latin typeface="+mn-lt"/>
              <a:ea typeface="ヒラギノ角ゴ ProN W3" charset="0"/>
              <a:cs typeface="Calisto MT"/>
              <a:sym typeface="Geneva" charset="0"/>
            </a:endParaRPr>
          </a:p>
        </p:txBody>
      </p:sp>
      <p:sp>
        <p:nvSpPr>
          <p:cNvPr id="27651" name="Rectangle 3"/>
          <p:cNvSpPr>
            <a:spLocks noGrp="1" noChangeArrowheads="1"/>
          </p:cNvSpPr>
          <p:nvPr>
            <p:ph type="body" idx="1"/>
          </p:nvPr>
        </p:nvSpPr>
        <p:spPr>
          <a:xfrm>
            <a:off x="714375" y="1733871"/>
            <a:ext cx="5381625" cy="4954191"/>
          </a:xfrm>
          <a:ln/>
        </p:spPr>
        <p:txBody>
          <a:bodyPr>
            <a:normAutofit/>
          </a:bodyPr>
          <a:lstStyle/>
          <a:p>
            <a:pPr marL="563667">
              <a:buFont typeface="Geneva" charset="0"/>
              <a:buChar char="•"/>
            </a:pPr>
            <a:r>
              <a:rPr lang="en-US" sz="2400" dirty="0">
                <a:solidFill>
                  <a:srgbClr val="FFB959"/>
                </a:solidFill>
                <a:latin typeface="+mn-lt"/>
                <a:ea typeface="Geneva" charset="0"/>
                <a:cs typeface="Calisto MT"/>
                <a:sym typeface="Geneva" charset="0"/>
              </a:rPr>
              <a:t>CESSATION OF THROWING ACTIVITIES!</a:t>
            </a:r>
            <a:endParaRPr lang="en-US" sz="2400" dirty="0">
              <a:solidFill>
                <a:srgbClr val="FFB959"/>
              </a:solidFill>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Usually </a:t>
            </a:r>
            <a:r>
              <a:rPr lang="en-US" sz="2400" dirty="0" smtClean="0">
                <a:latin typeface="+mn-lt"/>
                <a:ea typeface="Geneva" charset="0"/>
                <a:cs typeface="Calisto MT"/>
                <a:sym typeface="Geneva" charset="0"/>
              </a:rPr>
              <a:t>2-3 months</a:t>
            </a:r>
          </a:p>
          <a:p>
            <a:pPr marL="563667">
              <a:buFont typeface="Geneva" charset="0"/>
              <a:buChar char="•"/>
            </a:pPr>
            <a:r>
              <a:rPr lang="en-US" sz="2400" dirty="0" smtClean="0">
                <a:latin typeface="+mn-lt"/>
                <a:ea typeface="Geneva" charset="0"/>
                <a:cs typeface="Calisto MT"/>
                <a:sym typeface="Geneva" charset="0"/>
              </a:rPr>
              <a:t>Physical </a:t>
            </a:r>
            <a:r>
              <a:rPr lang="en-US" sz="2400" dirty="0">
                <a:latin typeface="+mn-lt"/>
                <a:ea typeface="Geneva" charset="0"/>
                <a:cs typeface="Calisto MT"/>
                <a:sym typeface="Geneva" charset="0"/>
              </a:rPr>
              <a:t>therapy program </a:t>
            </a:r>
            <a:endParaRPr lang="en-US" sz="2400" dirty="0">
              <a:latin typeface="+mn-lt"/>
              <a:ea typeface="ヒラギノ角ゴ ProN W3" charset="0"/>
              <a:cs typeface="Calisto MT"/>
              <a:sym typeface="Geneva" charset="0"/>
            </a:endParaRPr>
          </a:p>
          <a:p>
            <a:pPr marL="933119" lvl="1">
              <a:buFont typeface="Geneva" charset="0"/>
              <a:buChar char="•"/>
            </a:pPr>
            <a:r>
              <a:rPr lang="en-US" sz="2400" dirty="0" smtClean="0">
                <a:latin typeface="+mn-lt"/>
                <a:ea typeface="Geneva" charset="0"/>
                <a:cs typeface="Calisto MT"/>
                <a:sym typeface="Geneva" charset="0"/>
              </a:rPr>
              <a:t>Rotator cuff strengthening</a:t>
            </a:r>
          </a:p>
          <a:p>
            <a:pPr marL="933119" lvl="1">
              <a:buFont typeface="Geneva" charset="0"/>
              <a:buChar char="•"/>
            </a:pPr>
            <a:r>
              <a:rPr lang="en-US" sz="2400" dirty="0" smtClean="0">
                <a:latin typeface="+mn-lt"/>
                <a:ea typeface="Geneva" charset="0"/>
                <a:cs typeface="Calisto MT"/>
                <a:sym typeface="Geneva" charset="0"/>
              </a:rPr>
              <a:t>Progressive throwing program</a:t>
            </a:r>
          </a:p>
          <a:p>
            <a:pPr marL="933119" lvl="1">
              <a:buFont typeface="Geneva" charset="0"/>
              <a:buChar char="•"/>
            </a:pPr>
            <a:r>
              <a:rPr lang="en-US" sz="2400" dirty="0" smtClean="0">
                <a:latin typeface="+mn-lt"/>
                <a:ea typeface="Geneva" charset="0"/>
                <a:cs typeface="Calisto MT"/>
                <a:sym typeface="Geneva" charset="0"/>
              </a:rPr>
              <a:t>Improve </a:t>
            </a:r>
            <a:r>
              <a:rPr lang="en-US" sz="2400" dirty="0">
                <a:latin typeface="+mn-lt"/>
                <a:ea typeface="Geneva" charset="0"/>
                <a:cs typeface="Calisto MT"/>
                <a:sym typeface="Geneva" charset="0"/>
              </a:rPr>
              <a:t>mechanics</a:t>
            </a:r>
            <a:endParaRPr lang="en-US" sz="2400"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8414073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649"/>
                                        </p:tgtEl>
                                        <p:attrNameLst>
                                          <p:attrName>style.visibility</p:attrName>
                                        </p:attrNameLst>
                                      </p:cBhvr>
                                      <p:to>
                                        <p:strVal val="visible"/>
                                      </p:to>
                                    </p:set>
                                    <p:animEffect transition="in" filter="wipe(left)">
                                      <p:cBhvr>
                                        <p:cTn id="7" dur="500"/>
                                        <p:tgtEl>
                                          <p:spTgt spid="276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ln/>
        </p:spPr>
        <p:txBody>
          <a:bodyPr/>
          <a:lstStyle/>
          <a:p>
            <a:r>
              <a:rPr lang="en-US" dirty="0">
                <a:latin typeface="+mn-lt"/>
                <a:ea typeface="Geneva" charset="0"/>
                <a:cs typeface="Calisto MT"/>
                <a:sym typeface="Geneva" charset="0"/>
              </a:rPr>
              <a:t>r</a:t>
            </a:r>
            <a:r>
              <a:rPr lang="en-US" dirty="0" smtClean="0">
                <a:latin typeface="+mn-lt"/>
                <a:ea typeface="Geneva" charset="0"/>
                <a:cs typeface="Calisto MT"/>
                <a:sym typeface="Geneva" charset="0"/>
              </a:rPr>
              <a:t>esults</a:t>
            </a:r>
            <a:endParaRPr lang="en-US" dirty="0">
              <a:latin typeface="+mn-lt"/>
              <a:ea typeface="ヒラギノ角ゴ ProN W3" charset="0"/>
              <a:cs typeface="Calisto MT"/>
              <a:sym typeface="Geneva" charset="0"/>
            </a:endParaRPr>
          </a:p>
        </p:txBody>
      </p:sp>
      <p:sp>
        <p:nvSpPr>
          <p:cNvPr id="28674" name="Rectangle 2"/>
          <p:cNvSpPr>
            <a:spLocks noGrp="1" noChangeArrowheads="1"/>
          </p:cNvSpPr>
          <p:nvPr>
            <p:ph type="body" idx="1"/>
          </p:nvPr>
        </p:nvSpPr>
        <p:spPr>
          <a:ln/>
        </p:spPr>
        <p:txBody>
          <a:bodyPr>
            <a:normAutofit/>
          </a:bodyPr>
          <a:lstStyle/>
          <a:p>
            <a:pPr marL="635102">
              <a:buFont typeface="Geneva" charset="0"/>
              <a:buChar char="•"/>
            </a:pPr>
            <a:r>
              <a:rPr lang="en-US" sz="2800" dirty="0">
                <a:latin typeface="+mn-lt"/>
                <a:ea typeface="Geneva" charset="0"/>
                <a:cs typeface="Calisto MT"/>
                <a:sym typeface="Geneva" charset="0"/>
              </a:rPr>
              <a:t>With proper rehab and pitch monitoring, 91% go back to previous level of activity </a:t>
            </a:r>
            <a:r>
              <a:rPr lang="en-US" sz="900" dirty="0">
                <a:latin typeface="+mn-lt"/>
                <a:ea typeface="Geneva" charset="0"/>
                <a:cs typeface="Calisto MT"/>
                <a:sym typeface="Geneva" charset="0"/>
              </a:rPr>
              <a:t>-Kocher et al, 2000 Sports Med   </a:t>
            </a:r>
            <a:endParaRPr lang="en-US" sz="2800" dirty="0">
              <a:latin typeface="+mn-lt"/>
              <a:ea typeface="ヒラギノ角ゴ ProN W3" charset="0"/>
              <a:cs typeface="Calisto MT"/>
              <a:sym typeface="Geneva" charset="0"/>
            </a:endParaRPr>
          </a:p>
          <a:p>
            <a:pPr marL="635102">
              <a:buFont typeface="Geneva" charset="0"/>
              <a:buChar char="•"/>
            </a:pPr>
            <a:r>
              <a:rPr lang="en-US" sz="2800" dirty="0">
                <a:latin typeface="+mn-lt"/>
                <a:ea typeface="Geneva" charset="0"/>
                <a:cs typeface="Calisto MT"/>
                <a:sym typeface="Geneva" charset="0"/>
              </a:rPr>
              <a:t>Long-term problems are rare</a:t>
            </a:r>
            <a:endParaRPr lang="en-US" sz="2800" dirty="0">
              <a:latin typeface="+mn-lt"/>
              <a:ea typeface="ヒラギノ角ゴ ProN W3" charset="0"/>
              <a:cs typeface="Calisto MT"/>
              <a:sym typeface="Geneva" charset="0"/>
            </a:endParaRPr>
          </a:p>
          <a:p>
            <a:pPr marL="1004554" lvl="1">
              <a:buFont typeface="Geneva" charset="0"/>
              <a:buChar char="•"/>
            </a:pPr>
            <a:r>
              <a:rPr lang="en-US" sz="2800" dirty="0">
                <a:latin typeface="+mn-lt"/>
                <a:ea typeface="Geneva" charset="0"/>
                <a:cs typeface="Calisto MT"/>
                <a:sym typeface="Geneva" charset="0"/>
              </a:rPr>
              <a:t>High rate of remodeling of proximal </a:t>
            </a:r>
            <a:r>
              <a:rPr lang="en-US" sz="2800" dirty="0" err="1" smtClean="0">
                <a:latin typeface="+mn-lt"/>
                <a:ea typeface="Geneva" charset="0"/>
                <a:cs typeface="Calisto MT"/>
                <a:sym typeface="Geneva" charset="0"/>
              </a:rPr>
              <a:t>humerus</a:t>
            </a:r>
            <a:endParaRPr lang="en-US" sz="2800" dirty="0" smtClean="0">
              <a:latin typeface="+mn-lt"/>
              <a:ea typeface="Geneva" charset="0"/>
              <a:cs typeface="Calisto MT"/>
              <a:sym typeface="Geneva" charset="0"/>
            </a:endParaRPr>
          </a:p>
          <a:p>
            <a:pPr marL="1004554" lvl="1">
              <a:buFont typeface="Geneva" charset="0"/>
              <a:buChar char="•"/>
            </a:pPr>
            <a:r>
              <a:rPr lang="en-US" sz="2800" dirty="0" smtClean="0">
                <a:latin typeface="+mn-lt"/>
                <a:ea typeface="Geneva" charset="0"/>
                <a:cs typeface="Calisto MT"/>
                <a:sym typeface="Geneva" charset="0"/>
              </a:rPr>
              <a:t>Premature growth arrest or angular deformity</a:t>
            </a:r>
          </a:p>
          <a:p>
            <a:pPr marL="1004554" lvl="1">
              <a:buFont typeface="Geneva" charset="0"/>
              <a:buChar char="•"/>
            </a:pPr>
            <a:r>
              <a:rPr lang="en-US" sz="2800" dirty="0" smtClean="0">
                <a:latin typeface="+mn-lt"/>
                <a:ea typeface="Geneva" charset="0"/>
                <a:cs typeface="Calisto MT"/>
                <a:sym typeface="Geneva" charset="0"/>
              </a:rPr>
              <a:t>Salter-Harris fracture</a:t>
            </a:r>
            <a:endParaRPr lang="en-US" sz="2800"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4256656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n-lt"/>
              </a:rPr>
              <a:t>p</a:t>
            </a:r>
            <a:r>
              <a:rPr lang="en-US" dirty="0" smtClean="0">
                <a:latin typeface="+mn-lt"/>
              </a:rPr>
              <a:t>revention</a:t>
            </a:r>
            <a:endParaRPr lang="en-US" dirty="0">
              <a:latin typeface="+mn-lt"/>
            </a:endParaRPr>
          </a:p>
        </p:txBody>
      </p:sp>
      <p:sp>
        <p:nvSpPr>
          <p:cNvPr id="4" name="Rectangle 3"/>
          <p:cNvSpPr/>
          <p:nvPr/>
        </p:nvSpPr>
        <p:spPr>
          <a:xfrm>
            <a:off x="711200" y="1676400"/>
            <a:ext cx="10261600" cy="3939541"/>
          </a:xfrm>
          <a:prstGeom prst="rect">
            <a:avLst/>
          </a:prstGeom>
        </p:spPr>
        <p:txBody>
          <a:bodyPr wrap="square">
            <a:spAutoFit/>
          </a:bodyPr>
          <a:lstStyle/>
          <a:p>
            <a:r>
              <a:rPr lang="en-US" sz="2800" b="1" dirty="0"/>
              <a:t>Pitching Recommendations for the Young Baseball Player</a:t>
            </a:r>
          </a:p>
          <a:p>
            <a:r>
              <a:rPr lang="en-US" sz="2400" b="1" dirty="0"/>
              <a:t>Age	</a:t>
            </a:r>
            <a:r>
              <a:rPr lang="en-US" sz="2400" b="1" dirty="0" smtClean="0"/>
              <a:t>	Maximum </a:t>
            </a:r>
            <a:r>
              <a:rPr lang="en-US" sz="2400" b="1" dirty="0"/>
              <a:t>Pitches </a:t>
            </a:r>
            <a:r>
              <a:rPr lang="en-US" sz="2400" b="1" dirty="0" smtClean="0"/>
              <a:t>   Maximum </a:t>
            </a:r>
            <a:r>
              <a:rPr lang="en-US" sz="2400" b="1" dirty="0"/>
              <a:t>Games </a:t>
            </a:r>
            <a:endParaRPr lang="en-US" sz="2400" b="1" dirty="0" smtClean="0"/>
          </a:p>
          <a:p>
            <a:r>
              <a:rPr lang="en-US" sz="2400" b="1" dirty="0"/>
              <a:t>	</a:t>
            </a:r>
            <a:r>
              <a:rPr lang="en-US" sz="2400" b="1" dirty="0" smtClean="0"/>
              <a:t>    	     Per </a:t>
            </a:r>
            <a:r>
              <a:rPr lang="en-US" sz="2400" b="1" dirty="0"/>
              <a:t>Game	</a:t>
            </a:r>
            <a:r>
              <a:rPr lang="en-US" sz="2400" b="1" dirty="0" smtClean="0"/>
              <a:t>           	       per </a:t>
            </a:r>
            <a:r>
              <a:rPr lang="en-US" sz="2400" b="1" dirty="0"/>
              <a:t>Week	</a:t>
            </a:r>
          </a:p>
          <a:p>
            <a:r>
              <a:rPr lang="en-US" sz="2400" dirty="0"/>
              <a:t>8-10	   </a:t>
            </a:r>
            <a:r>
              <a:rPr lang="en-US" sz="2400" dirty="0" smtClean="0"/>
              <a:t>	   52 </a:t>
            </a:r>
            <a:r>
              <a:rPr lang="en-US" sz="2400" dirty="0"/>
              <a:t>± 15	  </a:t>
            </a:r>
            <a:r>
              <a:rPr lang="en-US" sz="2400" dirty="0" smtClean="0"/>
              <a:t>		2 </a:t>
            </a:r>
            <a:r>
              <a:rPr lang="en-US" sz="2400" dirty="0"/>
              <a:t>± 0.6	</a:t>
            </a:r>
          </a:p>
          <a:p>
            <a:r>
              <a:rPr lang="en-US" sz="2400" dirty="0"/>
              <a:t>11-12	   </a:t>
            </a:r>
            <a:r>
              <a:rPr lang="en-US" sz="2400" dirty="0" smtClean="0"/>
              <a:t>	   68 </a:t>
            </a:r>
            <a:r>
              <a:rPr lang="en-US" sz="2400" dirty="0"/>
              <a:t>± 18	  </a:t>
            </a:r>
            <a:r>
              <a:rPr lang="en-US" sz="2400" dirty="0" smtClean="0"/>
              <a:t>		2 </a:t>
            </a:r>
            <a:r>
              <a:rPr lang="en-US" sz="2400" dirty="0"/>
              <a:t>± 0.6	</a:t>
            </a:r>
          </a:p>
          <a:p>
            <a:r>
              <a:rPr lang="en-US" sz="2400" dirty="0"/>
              <a:t>13-14	   </a:t>
            </a:r>
            <a:r>
              <a:rPr lang="en-US" sz="2400" dirty="0" smtClean="0"/>
              <a:t>	   76 </a:t>
            </a:r>
            <a:r>
              <a:rPr lang="en-US" sz="2400" dirty="0"/>
              <a:t>± 16	  </a:t>
            </a:r>
            <a:r>
              <a:rPr lang="en-US" sz="2400" dirty="0" smtClean="0"/>
              <a:t>		2 </a:t>
            </a:r>
            <a:r>
              <a:rPr lang="en-US" sz="2400" dirty="0"/>
              <a:t>± 0.4	</a:t>
            </a:r>
          </a:p>
          <a:p>
            <a:r>
              <a:rPr lang="en-US" sz="2400" dirty="0"/>
              <a:t>15-16	   </a:t>
            </a:r>
            <a:r>
              <a:rPr lang="en-US" sz="2400" dirty="0" smtClean="0"/>
              <a:t>	   91 </a:t>
            </a:r>
            <a:r>
              <a:rPr lang="en-US" sz="2400" dirty="0"/>
              <a:t>± 16	  </a:t>
            </a:r>
            <a:r>
              <a:rPr lang="en-US" sz="2400" dirty="0" smtClean="0"/>
              <a:t>		2 </a:t>
            </a:r>
            <a:r>
              <a:rPr lang="en-US" sz="2400" dirty="0"/>
              <a:t>± 0.6	</a:t>
            </a:r>
          </a:p>
          <a:p>
            <a:r>
              <a:rPr lang="en-US" sz="2400" dirty="0"/>
              <a:t>17-18	  </a:t>
            </a:r>
            <a:r>
              <a:rPr lang="en-US" sz="2400" dirty="0" smtClean="0"/>
              <a:t>	   106 </a:t>
            </a:r>
            <a:r>
              <a:rPr lang="en-US" sz="2400" dirty="0"/>
              <a:t>± 16	  </a:t>
            </a:r>
            <a:r>
              <a:rPr lang="en-US" sz="2400" dirty="0" smtClean="0"/>
              <a:t>		2 </a:t>
            </a:r>
            <a:r>
              <a:rPr lang="en-US" sz="2400" dirty="0"/>
              <a:t>± 0.6</a:t>
            </a:r>
            <a:r>
              <a:rPr lang="en-US" dirty="0"/>
              <a:t>	</a:t>
            </a:r>
          </a:p>
          <a:p>
            <a:r>
              <a:rPr lang="en-US" dirty="0"/>
              <a:t>(</a:t>
            </a:r>
            <a:r>
              <a:rPr lang="en-US" i="1" dirty="0"/>
              <a:t>Reproduced from </a:t>
            </a:r>
            <a:r>
              <a:rPr lang="en-US" i="1" dirty="0" err="1"/>
              <a:t>Pasque</a:t>
            </a:r>
            <a:r>
              <a:rPr lang="en-US" i="1" dirty="0"/>
              <a:t> CB, McGinnis DW, Griffin LY: Shoulder, in Sullivan JA, Anderson ST [</a:t>
            </a:r>
            <a:r>
              <a:rPr lang="en-US" i="1" dirty="0" err="1"/>
              <a:t>eds</a:t>
            </a:r>
            <a:r>
              <a:rPr lang="en-US" i="1" dirty="0"/>
              <a:t>]:</a:t>
            </a:r>
            <a:r>
              <a:rPr lang="en-US" dirty="0"/>
              <a:t> Care of the Young Athlete. </a:t>
            </a:r>
            <a:r>
              <a:rPr lang="en-US" i="1" dirty="0"/>
              <a:t>Rosemont, IL, American Academy of Orthopaedic Surgeons, 2000, p 347.</a:t>
            </a:r>
            <a:r>
              <a:rPr lang="en-US" dirty="0"/>
              <a:t>)</a:t>
            </a:r>
          </a:p>
        </p:txBody>
      </p:sp>
      <p:pic>
        <p:nvPicPr>
          <p:cNvPr id="3" name="Picture 2"/>
          <p:cNvPicPr>
            <a:picLocks noChangeAspect="1"/>
          </p:cNvPicPr>
          <p:nvPr/>
        </p:nvPicPr>
        <p:blipFill>
          <a:blip r:embed="rId2"/>
          <a:stretch>
            <a:fillRect/>
          </a:stretch>
        </p:blipFill>
        <p:spPr>
          <a:xfrm>
            <a:off x="813828" y="1403015"/>
            <a:ext cx="9728939" cy="4603693"/>
          </a:xfrm>
          <a:prstGeom prst="rect">
            <a:avLst/>
          </a:prstGeom>
        </p:spPr>
      </p:pic>
    </p:spTree>
    <p:extLst>
      <p:ext uri="{BB962C8B-B14F-4D97-AF65-F5344CB8AC3E}">
        <p14:creationId xmlns:p14="http://schemas.microsoft.com/office/powerpoint/2010/main" val="266476226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rotator cuff tendonitis/impingement</a:t>
            </a:r>
            <a:endParaRPr lang="en-US" dirty="0"/>
          </a:p>
        </p:txBody>
      </p:sp>
      <p:sp>
        <p:nvSpPr>
          <p:cNvPr id="3" name="Content Placeholder 2"/>
          <p:cNvSpPr>
            <a:spLocks noGrp="1"/>
          </p:cNvSpPr>
          <p:nvPr>
            <p:ph idx="1"/>
          </p:nvPr>
        </p:nvSpPr>
        <p:spPr/>
        <p:txBody>
          <a:bodyPr>
            <a:normAutofit/>
          </a:bodyPr>
          <a:lstStyle/>
          <a:p>
            <a:r>
              <a:rPr lang="en-US" dirty="0"/>
              <a:t>Adolescent overhead </a:t>
            </a:r>
            <a:r>
              <a:rPr lang="en-US" dirty="0" smtClean="0"/>
              <a:t>athletes</a:t>
            </a:r>
          </a:p>
          <a:p>
            <a:r>
              <a:rPr lang="en-US" dirty="0" smtClean="0"/>
              <a:t>baseball</a:t>
            </a:r>
            <a:r>
              <a:rPr lang="en-US" dirty="0"/>
              <a:t>, swimming, </a:t>
            </a:r>
            <a:r>
              <a:rPr lang="en-US" dirty="0" smtClean="0"/>
              <a:t>tennis</a:t>
            </a:r>
          </a:p>
          <a:p>
            <a:r>
              <a:rPr lang="en-US" dirty="0" smtClean="0"/>
              <a:t>T</a:t>
            </a:r>
            <a:r>
              <a:rPr lang="en-US" dirty="0" smtClean="0"/>
              <a:t>endinitis </a:t>
            </a:r>
            <a:r>
              <a:rPr lang="en-US" dirty="0"/>
              <a:t>or strains of the rotator </a:t>
            </a:r>
            <a:r>
              <a:rPr lang="en-US" dirty="0" smtClean="0"/>
              <a:t>cuff</a:t>
            </a:r>
          </a:p>
          <a:p>
            <a:r>
              <a:rPr lang="en-US" dirty="0"/>
              <a:t>R</a:t>
            </a:r>
            <a:r>
              <a:rPr lang="en-US" dirty="0" smtClean="0"/>
              <a:t>esult </a:t>
            </a:r>
            <a:r>
              <a:rPr lang="en-US" dirty="0"/>
              <a:t>of outlet impingement, cumulative tensile overload, and instability associated with internal </a:t>
            </a:r>
            <a:r>
              <a:rPr lang="en-US" dirty="0" smtClean="0"/>
              <a:t>impingement</a:t>
            </a:r>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17</a:t>
            </a:fld>
            <a:endParaRPr lang="en-US"/>
          </a:p>
        </p:txBody>
      </p:sp>
    </p:spTree>
    <p:extLst>
      <p:ext uri="{BB962C8B-B14F-4D97-AF65-F5344CB8AC3E}">
        <p14:creationId xmlns:p14="http://schemas.microsoft.com/office/powerpoint/2010/main" val="11066293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r>
              <a:rPr lang="en-US" dirty="0"/>
              <a:t>i</a:t>
            </a:r>
            <a:r>
              <a:rPr lang="en-US" dirty="0" smtClean="0"/>
              <a:t>mpingement</a:t>
            </a:r>
            <a:endParaRPr lang="en-US" dirty="0"/>
          </a:p>
        </p:txBody>
      </p:sp>
      <p:sp>
        <p:nvSpPr>
          <p:cNvPr id="160771" name="Rectangle 3"/>
          <p:cNvSpPr>
            <a:spLocks noGrp="1" noChangeArrowheads="1"/>
          </p:cNvSpPr>
          <p:nvPr>
            <p:ph type="body" idx="1"/>
          </p:nvPr>
        </p:nvSpPr>
        <p:spPr>
          <a:xfrm>
            <a:off x="609600" y="1600200"/>
            <a:ext cx="5181600" cy="5029200"/>
          </a:xfrm>
        </p:spPr>
        <p:txBody>
          <a:bodyPr/>
          <a:lstStyle/>
          <a:p>
            <a:pPr>
              <a:lnSpc>
                <a:spcPct val="80000"/>
              </a:lnSpc>
            </a:pPr>
            <a:r>
              <a:rPr lang="en-US" sz="2800" dirty="0"/>
              <a:t>Internal and External</a:t>
            </a:r>
          </a:p>
          <a:p>
            <a:pPr lvl="1">
              <a:lnSpc>
                <a:spcPct val="80000"/>
              </a:lnSpc>
            </a:pPr>
            <a:r>
              <a:rPr lang="en-US" sz="2400" dirty="0"/>
              <a:t>External </a:t>
            </a:r>
            <a:endParaRPr lang="en-US" sz="2400" dirty="0" smtClean="0"/>
          </a:p>
          <a:p>
            <a:pPr lvl="2">
              <a:lnSpc>
                <a:spcPct val="80000"/>
              </a:lnSpc>
            </a:pPr>
            <a:r>
              <a:rPr lang="en-US" sz="2200" dirty="0" err="1" smtClean="0"/>
              <a:t>subacromial</a:t>
            </a:r>
            <a:r>
              <a:rPr lang="en-US" sz="2200" dirty="0" smtClean="0"/>
              <a:t> spur</a:t>
            </a:r>
            <a:endParaRPr lang="en-US" sz="2200" dirty="0"/>
          </a:p>
          <a:p>
            <a:pPr lvl="2">
              <a:lnSpc>
                <a:spcPct val="80000"/>
              </a:lnSpc>
            </a:pPr>
            <a:r>
              <a:rPr lang="en-US" sz="2200" dirty="0" smtClean="0"/>
              <a:t>AC hypertrophy</a:t>
            </a:r>
          </a:p>
          <a:p>
            <a:pPr lvl="2">
              <a:lnSpc>
                <a:spcPct val="80000"/>
              </a:lnSpc>
            </a:pPr>
            <a:r>
              <a:rPr lang="en-US" sz="2200" dirty="0"/>
              <a:t>T</a:t>
            </a:r>
            <a:r>
              <a:rPr lang="en-US" sz="2200" dirty="0" smtClean="0"/>
              <a:t>ype </a:t>
            </a:r>
            <a:r>
              <a:rPr lang="en-US" sz="2200" dirty="0"/>
              <a:t>3 acromion</a:t>
            </a:r>
            <a:endParaRPr lang="en-US" sz="1600" dirty="0"/>
          </a:p>
          <a:p>
            <a:pPr lvl="2">
              <a:lnSpc>
                <a:spcPct val="80000"/>
              </a:lnSpc>
            </a:pPr>
            <a:r>
              <a:rPr lang="en-US" sz="2000" i="1" dirty="0"/>
              <a:t>Rare in adolescents</a:t>
            </a:r>
          </a:p>
        </p:txBody>
      </p:sp>
      <p:pic>
        <p:nvPicPr>
          <p:cNvPr id="160775" name="Picture 7" descr="impinge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4400" y="1828800"/>
            <a:ext cx="5486400" cy="2789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7530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r>
              <a:rPr lang="en-US" dirty="0"/>
              <a:t>i</a:t>
            </a:r>
            <a:r>
              <a:rPr lang="en-US" dirty="0" smtClean="0"/>
              <a:t>mpingement</a:t>
            </a:r>
            <a:endParaRPr lang="en-US" dirty="0"/>
          </a:p>
        </p:txBody>
      </p:sp>
      <p:sp>
        <p:nvSpPr>
          <p:cNvPr id="202755" name="Rectangle 3"/>
          <p:cNvSpPr>
            <a:spLocks noGrp="1" noChangeArrowheads="1"/>
          </p:cNvSpPr>
          <p:nvPr>
            <p:ph type="body" idx="1"/>
          </p:nvPr>
        </p:nvSpPr>
        <p:spPr>
          <a:xfrm>
            <a:off x="609600" y="1600200"/>
            <a:ext cx="5588000" cy="5105400"/>
          </a:xfrm>
        </p:spPr>
        <p:txBody>
          <a:bodyPr/>
          <a:lstStyle/>
          <a:p>
            <a:r>
              <a:rPr lang="en-US" dirty="0"/>
              <a:t>Internal</a:t>
            </a:r>
            <a:r>
              <a:rPr lang="en-US" sz="2400" dirty="0"/>
              <a:t> </a:t>
            </a:r>
          </a:p>
          <a:p>
            <a:pPr lvl="1"/>
            <a:r>
              <a:rPr lang="en-US" dirty="0"/>
              <a:t>Multidirectional instability</a:t>
            </a:r>
          </a:p>
          <a:p>
            <a:pPr lvl="2"/>
            <a:r>
              <a:rPr lang="en-US" dirty="0"/>
              <a:t>Loose shoulder results in excessive translation of humeral head against RC</a:t>
            </a:r>
          </a:p>
        </p:txBody>
      </p:sp>
      <p:pic>
        <p:nvPicPr>
          <p:cNvPr id="202760" name="Picture 8" descr="get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9017" y="1905000"/>
            <a:ext cx="4747683"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45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e</a:t>
            </a:r>
            <a:r>
              <a:rPr lang="en-US" dirty="0" smtClean="0"/>
              <a:t>arly sports specialization</a:t>
            </a:r>
            <a:endParaRPr lang="en-US" dirty="0"/>
          </a:p>
        </p:txBody>
      </p:sp>
      <p:sp>
        <p:nvSpPr>
          <p:cNvPr id="8" name="Content Placeholder 7"/>
          <p:cNvSpPr>
            <a:spLocks noGrp="1"/>
          </p:cNvSpPr>
          <p:nvPr>
            <p:ph idx="1"/>
          </p:nvPr>
        </p:nvSpPr>
        <p:spPr>
          <a:xfrm>
            <a:off x="533400" y="1676400"/>
            <a:ext cx="7909076" cy="4500563"/>
          </a:xfrm>
        </p:spPr>
        <p:txBody>
          <a:bodyPr/>
          <a:lstStyle/>
          <a:p>
            <a:r>
              <a:rPr lang="en-US" dirty="0"/>
              <a:t>I</a:t>
            </a:r>
            <a:r>
              <a:rPr lang="en-US" dirty="0" smtClean="0"/>
              <a:t>ncreasing </a:t>
            </a:r>
            <a:r>
              <a:rPr lang="en-US" dirty="0"/>
              <a:t>frequency in children and </a:t>
            </a:r>
            <a:r>
              <a:rPr lang="en-US" dirty="0" smtClean="0"/>
              <a:t>adolescents</a:t>
            </a:r>
          </a:p>
          <a:p>
            <a:r>
              <a:rPr lang="en-US" dirty="0"/>
              <a:t>A</a:t>
            </a:r>
            <a:r>
              <a:rPr lang="en-US" dirty="0" smtClean="0"/>
              <a:t>ttempt </a:t>
            </a:r>
            <a:r>
              <a:rPr lang="en-US" dirty="0"/>
              <a:t>to achieve elite performance </a:t>
            </a:r>
            <a:r>
              <a:rPr lang="en-US" dirty="0" smtClean="0"/>
              <a:t>status</a:t>
            </a:r>
          </a:p>
          <a:p>
            <a:r>
              <a:rPr lang="en-US" dirty="0" smtClean="0"/>
              <a:t>Attracting </a:t>
            </a:r>
            <a:r>
              <a:rPr lang="en-US" dirty="0"/>
              <a:t>negative </a:t>
            </a:r>
            <a:r>
              <a:rPr lang="en-US" dirty="0" smtClean="0"/>
              <a:t>attention in medical and lay news</a:t>
            </a:r>
          </a:p>
          <a:p>
            <a:r>
              <a:rPr lang="en-US" dirty="0"/>
              <a:t>P</a:t>
            </a:r>
            <a:r>
              <a:rPr lang="en-US" dirty="0" smtClean="0"/>
              <a:t>ossibility </a:t>
            </a:r>
            <a:r>
              <a:rPr lang="en-US" dirty="0"/>
              <a:t>of an increased risk of acute and overuse injuries </a:t>
            </a:r>
            <a:endParaRPr lang="en-US" dirty="0" smtClean="0"/>
          </a:p>
          <a:p>
            <a:r>
              <a:rPr lang="en-US" dirty="0" smtClean="0"/>
              <a:t>Definition:</a:t>
            </a:r>
          </a:p>
          <a:p>
            <a:pPr lvl="1"/>
            <a:r>
              <a:rPr lang="en-US" dirty="0"/>
              <a:t>participation in one </a:t>
            </a:r>
            <a:r>
              <a:rPr lang="en-US" dirty="0" smtClean="0"/>
              <a:t>sport only</a:t>
            </a:r>
          </a:p>
          <a:p>
            <a:pPr lvl="1"/>
            <a:r>
              <a:rPr lang="en-US" dirty="0" smtClean="0"/>
              <a:t>train </a:t>
            </a:r>
            <a:r>
              <a:rPr lang="en-US" dirty="0"/>
              <a:t>&gt;8 months/year </a:t>
            </a:r>
            <a:endParaRPr lang="en-US" dirty="0" smtClean="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2</a:t>
            </a:fld>
            <a:endParaRPr lang="en-US"/>
          </a:p>
        </p:txBody>
      </p:sp>
      <p:pic>
        <p:nvPicPr>
          <p:cNvPr id="2" name="Picture 1"/>
          <p:cNvPicPr>
            <a:picLocks noChangeAspect="1"/>
          </p:cNvPicPr>
          <p:nvPr/>
        </p:nvPicPr>
        <p:blipFill>
          <a:blip r:embed="rId2"/>
          <a:stretch>
            <a:fillRect/>
          </a:stretch>
        </p:blipFill>
        <p:spPr>
          <a:xfrm>
            <a:off x="8333619" y="1524001"/>
            <a:ext cx="3048000" cy="4064000"/>
          </a:xfrm>
          <a:prstGeom prst="rect">
            <a:avLst/>
          </a:prstGeom>
        </p:spPr>
      </p:pic>
    </p:spTree>
    <p:extLst>
      <p:ext uri="{BB962C8B-B14F-4D97-AF65-F5344CB8AC3E}">
        <p14:creationId xmlns:p14="http://schemas.microsoft.com/office/powerpoint/2010/main" val="1786248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p:txBody>
          <a:bodyPr/>
          <a:lstStyle/>
          <a:p>
            <a:r>
              <a:rPr lang="en-US" dirty="0"/>
              <a:t>i</a:t>
            </a:r>
            <a:r>
              <a:rPr lang="en-US" dirty="0" smtClean="0"/>
              <a:t>mpingement</a:t>
            </a:r>
            <a:endParaRPr lang="en-US" dirty="0"/>
          </a:p>
        </p:txBody>
      </p:sp>
      <p:sp>
        <p:nvSpPr>
          <p:cNvPr id="206851" name="Rectangle 3"/>
          <p:cNvSpPr>
            <a:spLocks noGrp="1" noChangeArrowheads="1"/>
          </p:cNvSpPr>
          <p:nvPr>
            <p:ph type="body" idx="1"/>
          </p:nvPr>
        </p:nvSpPr>
        <p:spPr>
          <a:xfrm>
            <a:off x="609600" y="1600200"/>
            <a:ext cx="5588000" cy="5105400"/>
          </a:xfrm>
        </p:spPr>
        <p:txBody>
          <a:bodyPr/>
          <a:lstStyle/>
          <a:p>
            <a:r>
              <a:rPr lang="en-US" dirty="0"/>
              <a:t>Internal</a:t>
            </a:r>
            <a:r>
              <a:rPr lang="en-US" sz="2400" dirty="0"/>
              <a:t> </a:t>
            </a:r>
          </a:p>
          <a:p>
            <a:pPr lvl="1"/>
            <a:r>
              <a:rPr lang="en-US" dirty="0"/>
              <a:t>Abutment of the supraspinatus tendon/greater tuberosity with the </a:t>
            </a:r>
            <a:r>
              <a:rPr lang="en-US" dirty="0" err="1"/>
              <a:t>posterosuperior</a:t>
            </a:r>
            <a:r>
              <a:rPr lang="en-US" dirty="0"/>
              <a:t> </a:t>
            </a:r>
            <a:r>
              <a:rPr lang="en-US" dirty="0" err="1"/>
              <a:t>glenoid</a:t>
            </a:r>
            <a:r>
              <a:rPr lang="en-US" dirty="0"/>
              <a:t> rim/</a:t>
            </a:r>
            <a:r>
              <a:rPr lang="en-US" dirty="0" smtClean="0"/>
              <a:t>labrum</a:t>
            </a:r>
          </a:p>
          <a:p>
            <a:pPr lvl="2"/>
            <a:r>
              <a:rPr lang="en-US" dirty="0" smtClean="0"/>
              <a:t>Extremes </a:t>
            </a:r>
            <a:r>
              <a:rPr lang="en-US" dirty="0"/>
              <a:t>of abduction and external </a:t>
            </a:r>
            <a:r>
              <a:rPr lang="en-US" dirty="0" smtClean="0"/>
              <a:t>rotation</a:t>
            </a:r>
          </a:p>
          <a:p>
            <a:pPr lvl="2"/>
            <a:r>
              <a:rPr lang="en-US" sz="1600" dirty="0" smtClean="0"/>
              <a:t>Late </a:t>
            </a:r>
            <a:r>
              <a:rPr lang="en-US" sz="1600" dirty="0"/>
              <a:t>cocking phase of </a:t>
            </a:r>
            <a:r>
              <a:rPr lang="en-US" sz="1600" dirty="0" smtClean="0"/>
              <a:t>pitching</a:t>
            </a:r>
          </a:p>
          <a:p>
            <a:pPr lvl="1"/>
            <a:r>
              <a:rPr lang="en-US" dirty="0"/>
              <a:t>May lead to attritional injuries of the cuff and labrum</a:t>
            </a:r>
          </a:p>
          <a:p>
            <a:pPr lvl="1"/>
            <a:r>
              <a:rPr lang="en-US" dirty="0"/>
              <a:t>Thought to be due to posterior capsule contractures</a:t>
            </a:r>
          </a:p>
          <a:p>
            <a:pPr marL="457200" lvl="1" indent="0">
              <a:buNone/>
            </a:pPr>
            <a:endParaRPr lang="en-US" sz="1800" dirty="0" smtClean="0"/>
          </a:p>
          <a:p>
            <a:pPr marL="1371600" lvl="3" indent="0">
              <a:buNone/>
            </a:pPr>
            <a:endParaRPr lang="en-US" sz="1800" dirty="0"/>
          </a:p>
        </p:txBody>
      </p:sp>
      <p:pic>
        <p:nvPicPr>
          <p:cNvPr id="206852" name="Picture 4" descr="DA2C8FF1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981200"/>
            <a:ext cx="5384800" cy="3443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60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dirty="0"/>
              <a:t>i</a:t>
            </a:r>
            <a:r>
              <a:rPr lang="en-US" dirty="0" smtClean="0"/>
              <a:t>mpingement</a:t>
            </a:r>
            <a:endParaRPr lang="en-US" dirty="0"/>
          </a:p>
        </p:txBody>
      </p:sp>
      <p:sp>
        <p:nvSpPr>
          <p:cNvPr id="161795" name="Rectangle 3"/>
          <p:cNvSpPr>
            <a:spLocks noGrp="1" noChangeArrowheads="1"/>
          </p:cNvSpPr>
          <p:nvPr>
            <p:ph type="body" idx="1"/>
          </p:nvPr>
        </p:nvSpPr>
        <p:spPr>
          <a:xfrm>
            <a:off x="1497818" y="4979915"/>
            <a:ext cx="9262745" cy="1492748"/>
          </a:xfrm>
        </p:spPr>
        <p:txBody>
          <a:bodyPr>
            <a:normAutofit/>
          </a:bodyPr>
          <a:lstStyle/>
          <a:p>
            <a:r>
              <a:rPr lang="en-US" dirty="0"/>
              <a:t>Swimmers subject their shoulders to excessive forces </a:t>
            </a:r>
            <a:r>
              <a:rPr lang="en-US" dirty="0" smtClean="0"/>
              <a:t>during</a:t>
            </a:r>
          </a:p>
          <a:p>
            <a:pPr lvl="1"/>
            <a:r>
              <a:rPr lang="en-US" dirty="0" smtClean="0"/>
              <a:t>(</a:t>
            </a:r>
            <a:r>
              <a:rPr lang="en-US" dirty="0"/>
              <a:t>A) the front crawl-stroke (cuff </a:t>
            </a:r>
            <a:r>
              <a:rPr lang="en-US" dirty="0" smtClean="0"/>
              <a:t>impingement</a:t>
            </a:r>
            <a:r>
              <a:rPr lang="en-US" dirty="0"/>
              <a:t>)</a:t>
            </a:r>
            <a:endParaRPr lang="en-US" dirty="0" smtClean="0"/>
          </a:p>
          <a:p>
            <a:pPr lvl="1"/>
            <a:r>
              <a:rPr lang="en-US" dirty="0" smtClean="0"/>
              <a:t>(</a:t>
            </a:r>
            <a:r>
              <a:rPr lang="en-US" dirty="0"/>
              <a:t>B) the backstroke (anterior capsular tension</a:t>
            </a:r>
            <a:r>
              <a:rPr lang="en-US" dirty="0" smtClean="0"/>
              <a:t>)</a:t>
            </a:r>
            <a:endParaRPr lang="en-US" dirty="0"/>
          </a:p>
        </p:txBody>
      </p:sp>
      <p:pic>
        <p:nvPicPr>
          <p:cNvPr id="2" name="Picture 1"/>
          <p:cNvPicPr>
            <a:picLocks noChangeAspect="1"/>
          </p:cNvPicPr>
          <p:nvPr/>
        </p:nvPicPr>
        <p:blipFill>
          <a:blip r:embed="rId3"/>
          <a:stretch>
            <a:fillRect/>
          </a:stretch>
        </p:blipFill>
        <p:spPr>
          <a:xfrm>
            <a:off x="1497818" y="1522011"/>
            <a:ext cx="9262745" cy="3133895"/>
          </a:xfrm>
          <a:prstGeom prst="rect">
            <a:avLst/>
          </a:prstGeom>
        </p:spPr>
      </p:pic>
    </p:spTree>
    <p:extLst>
      <p:ext uri="{BB962C8B-B14F-4D97-AF65-F5344CB8AC3E}">
        <p14:creationId xmlns:p14="http://schemas.microsoft.com/office/powerpoint/2010/main" val="2092953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rotator cuff tendonitis/impingement</a:t>
            </a:r>
            <a:endParaRPr lang="en-US" dirty="0"/>
          </a:p>
        </p:txBody>
      </p:sp>
      <p:sp>
        <p:nvSpPr>
          <p:cNvPr id="3" name="Content Placeholder 2"/>
          <p:cNvSpPr>
            <a:spLocks noGrp="1"/>
          </p:cNvSpPr>
          <p:nvPr>
            <p:ph idx="1"/>
          </p:nvPr>
        </p:nvSpPr>
        <p:spPr>
          <a:xfrm>
            <a:off x="533400" y="1524001"/>
            <a:ext cx="11125200" cy="4500563"/>
          </a:xfrm>
        </p:spPr>
        <p:txBody>
          <a:bodyPr>
            <a:normAutofit/>
          </a:bodyPr>
          <a:lstStyle/>
          <a:p>
            <a:r>
              <a:rPr lang="en-US" dirty="0"/>
              <a:t>anterolateral shoulder pain that worsens with continued </a:t>
            </a:r>
            <a:r>
              <a:rPr lang="en-US" dirty="0" smtClean="0"/>
              <a:t>activity</a:t>
            </a:r>
          </a:p>
          <a:p>
            <a:r>
              <a:rPr lang="en-US" dirty="0" smtClean="0"/>
              <a:t>mild </a:t>
            </a:r>
            <a:r>
              <a:rPr lang="en-US" dirty="0"/>
              <a:t>stiffness and weakness in the involved </a:t>
            </a:r>
            <a:r>
              <a:rPr lang="en-US" dirty="0" smtClean="0"/>
              <a:t>extremity </a:t>
            </a:r>
          </a:p>
          <a:p>
            <a:r>
              <a:rPr lang="en-US" dirty="0" smtClean="0"/>
              <a:t>Physical examination:</a:t>
            </a:r>
          </a:p>
          <a:p>
            <a:pPr lvl="1"/>
            <a:r>
              <a:rPr lang="en-US" dirty="0" smtClean="0"/>
              <a:t>provocative </a:t>
            </a:r>
            <a:r>
              <a:rPr lang="en-US" dirty="0"/>
              <a:t>impingement </a:t>
            </a:r>
            <a:r>
              <a:rPr lang="en-US" dirty="0" smtClean="0"/>
              <a:t>maneuvers</a:t>
            </a:r>
          </a:p>
          <a:p>
            <a:pPr lvl="2"/>
            <a:r>
              <a:rPr lang="en-US" dirty="0" smtClean="0"/>
              <a:t>Neer </a:t>
            </a:r>
            <a:r>
              <a:rPr lang="en-US" dirty="0"/>
              <a:t>impingement sign </a:t>
            </a:r>
            <a:endParaRPr lang="en-US" dirty="0" smtClean="0"/>
          </a:p>
          <a:p>
            <a:pPr lvl="2"/>
            <a:r>
              <a:rPr lang="en-US" dirty="0" smtClean="0"/>
              <a:t>Hawkins </a:t>
            </a:r>
            <a:r>
              <a:rPr lang="en-US" dirty="0"/>
              <a:t>impingement </a:t>
            </a:r>
            <a:r>
              <a:rPr lang="en-US" dirty="0" smtClean="0"/>
              <a:t>sign</a:t>
            </a:r>
          </a:p>
          <a:p>
            <a:pPr lvl="1"/>
            <a:r>
              <a:rPr lang="en-US" dirty="0" smtClean="0"/>
              <a:t>test ROM</a:t>
            </a:r>
          </a:p>
          <a:p>
            <a:pPr lvl="2"/>
            <a:r>
              <a:rPr lang="en-US" dirty="0" smtClean="0">
                <a:latin typeface="Wingdings"/>
                <a:ea typeface="Wingdings"/>
                <a:cs typeface="Wingdings"/>
                <a:sym typeface="Wingdings"/>
              </a:rPr>
              <a:t></a:t>
            </a:r>
            <a:r>
              <a:rPr lang="en-US" dirty="0" smtClean="0">
                <a:sym typeface="Wingdings"/>
              </a:rPr>
              <a:t> </a:t>
            </a:r>
            <a:r>
              <a:rPr lang="en-US" dirty="0" smtClean="0"/>
              <a:t>internal </a:t>
            </a:r>
            <a:r>
              <a:rPr lang="en-US" dirty="0"/>
              <a:t>rotation </a:t>
            </a:r>
            <a:r>
              <a:rPr lang="en-US" dirty="0" smtClean="0"/>
              <a:t>due to tight </a:t>
            </a:r>
            <a:r>
              <a:rPr lang="en-US" dirty="0"/>
              <a:t>posterior </a:t>
            </a:r>
            <a:r>
              <a:rPr lang="en-US" dirty="0" smtClean="0"/>
              <a:t>capsule</a:t>
            </a:r>
          </a:p>
          <a:p>
            <a:pPr lvl="1"/>
            <a:r>
              <a:rPr lang="en-US" dirty="0" smtClean="0"/>
              <a:t>Pain with </a:t>
            </a:r>
            <a:r>
              <a:rPr lang="en-US" dirty="0"/>
              <a:t>resisted supraspinatus </a:t>
            </a:r>
            <a:r>
              <a:rPr lang="en-US" dirty="0" smtClean="0"/>
              <a:t>testing</a:t>
            </a:r>
          </a:p>
          <a:p>
            <a:pPr lvl="2"/>
            <a:r>
              <a:rPr lang="en-US" dirty="0" smtClean="0"/>
              <a:t>significant </a:t>
            </a:r>
            <a:r>
              <a:rPr lang="en-US" dirty="0"/>
              <a:t>weakness is not typically </a:t>
            </a:r>
            <a:r>
              <a:rPr lang="en-US" dirty="0" smtClean="0"/>
              <a:t>noted </a:t>
            </a:r>
          </a:p>
          <a:p>
            <a:pPr lvl="1"/>
            <a:r>
              <a:rPr lang="en-US" dirty="0" smtClean="0"/>
              <a:t>Examination for concomitant </a:t>
            </a:r>
            <a:r>
              <a:rPr lang="en-US" dirty="0" err="1" smtClean="0"/>
              <a:t>glenohumeral</a:t>
            </a:r>
            <a:r>
              <a:rPr lang="en-US" dirty="0" smtClean="0"/>
              <a:t> instability</a:t>
            </a:r>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22</a:t>
            </a:fld>
            <a:endParaRPr lang="en-US"/>
          </a:p>
        </p:txBody>
      </p:sp>
      <p:pic>
        <p:nvPicPr>
          <p:cNvPr id="5" name="Picture 4"/>
          <p:cNvPicPr>
            <a:picLocks noChangeAspect="1"/>
          </p:cNvPicPr>
          <p:nvPr/>
        </p:nvPicPr>
        <p:blipFill>
          <a:blip r:embed="rId3"/>
          <a:stretch>
            <a:fillRect/>
          </a:stretch>
        </p:blipFill>
        <p:spPr>
          <a:xfrm>
            <a:off x="8537673" y="2019299"/>
            <a:ext cx="3048000" cy="2438400"/>
          </a:xfrm>
          <a:prstGeom prst="rect">
            <a:avLst/>
          </a:prstGeom>
        </p:spPr>
      </p:pic>
      <p:pic>
        <p:nvPicPr>
          <p:cNvPr id="6" name="Picture 5"/>
          <p:cNvPicPr>
            <a:picLocks noChangeAspect="1"/>
          </p:cNvPicPr>
          <p:nvPr/>
        </p:nvPicPr>
        <p:blipFill>
          <a:blip r:embed="rId4"/>
          <a:stretch>
            <a:fillRect/>
          </a:stretch>
        </p:blipFill>
        <p:spPr>
          <a:xfrm>
            <a:off x="8537673" y="4457699"/>
            <a:ext cx="3429000" cy="2057400"/>
          </a:xfrm>
          <a:prstGeom prst="rect">
            <a:avLst/>
          </a:prstGeom>
        </p:spPr>
      </p:pic>
    </p:spTree>
    <p:extLst>
      <p:ext uri="{BB962C8B-B14F-4D97-AF65-F5344CB8AC3E}">
        <p14:creationId xmlns:p14="http://schemas.microsoft.com/office/powerpoint/2010/main" val="22702184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imaging for impingement</a:t>
            </a:r>
            <a:endParaRPr lang="en-US" dirty="0"/>
          </a:p>
        </p:txBody>
      </p:sp>
      <p:sp>
        <p:nvSpPr>
          <p:cNvPr id="3" name="Content Placeholder 2"/>
          <p:cNvSpPr>
            <a:spLocks noGrp="1"/>
          </p:cNvSpPr>
          <p:nvPr>
            <p:ph idx="1"/>
          </p:nvPr>
        </p:nvSpPr>
        <p:spPr/>
        <p:txBody>
          <a:bodyPr/>
          <a:lstStyle/>
          <a:p>
            <a:r>
              <a:rPr lang="en-US" dirty="0"/>
              <a:t>Standard radiographic </a:t>
            </a:r>
            <a:r>
              <a:rPr lang="en-US" dirty="0" smtClean="0"/>
              <a:t>studies</a:t>
            </a:r>
          </a:p>
          <a:p>
            <a:pPr lvl="1"/>
            <a:r>
              <a:rPr lang="en-US" dirty="0" smtClean="0"/>
              <a:t>AP</a:t>
            </a:r>
            <a:r>
              <a:rPr lang="en-US" dirty="0"/>
              <a:t>, </a:t>
            </a:r>
            <a:r>
              <a:rPr lang="en-US" dirty="0" smtClean="0"/>
              <a:t>outlet (scapular Y), </a:t>
            </a:r>
            <a:r>
              <a:rPr lang="en-US" dirty="0"/>
              <a:t>and axillary </a:t>
            </a:r>
            <a:r>
              <a:rPr lang="en-US" dirty="0" smtClean="0"/>
              <a:t>views </a:t>
            </a:r>
          </a:p>
          <a:p>
            <a:r>
              <a:rPr lang="en-US" dirty="0" smtClean="0"/>
              <a:t>T</a:t>
            </a:r>
            <a:r>
              <a:rPr lang="en-US" dirty="0" smtClean="0"/>
              <a:t>ypically no </a:t>
            </a:r>
            <a:r>
              <a:rPr lang="en-US" dirty="0"/>
              <a:t>marked osseous abnormalities. </a:t>
            </a:r>
            <a:endParaRPr lang="en-US" dirty="0" smtClean="0"/>
          </a:p>
          <a:p>
            <a:r>
              <a:rPr lang="en-US" dirty="0" smtClean="0"/>
              <a:t>MR </a:t>
            </a:r>
            <a:r>
              <a:rPr lang="en-US" dirty="0" err="1" smtClean="0"/>
              <a:t>arthrogram</a:t>
            </a:r>
            <a:r>
              <a:rPr lang="en-US" dirty="0" smtClean="0"/>
              <a:t> </a:t>
            </a:r>
            <a:r>
              <a:rPr lang="en-US" dirty="0"/>
              <a:t>is the imaging study of choice for evaluation of rotator </a:t>
            </a:r>
            <a:r>
              <a:rPr lang="en-US" dirty="0" smtClean="0"/>
              <a:t>cuff</a:t>
            </a:r>
          </a:p>
          <a:p>
            <a:pPr lvl="1"/>
            <a:r>
              <a:rPr lang="en-US" dirty="0" smtClean="0"/>
              <a:t>Tendonitis: </a:t>
            </a:r>
            <a:r>
              <a:rPr lang="en-US" dirty="0" smtClean="0"/>
              <a:t>Increased </a:t>
            </a:r>
            <a:r>
              <a:rPr lang="en-US" dirty="0"/>
              <a:t>signal in the </a:t>
            </a:r>
            <a:r>
              <a:rPr lang="en-US" dirty="0"/>
              <a:t>supraspinatus </a:t>
            </a:r>
            <a:r>
              <a:rPr lang="en-US" dirty="0" smtClean="0"/>
              <a:t>tendon/tendon insertion </a:t>
            </a:r>
            <a:r>
              <a:rPr lang="en-US" dirty="0" smtClean="0"/>
              <a:t>and </a:t>
            </a:r>
            <a:r>
              <a:rPr lang="en-US" dirty="0"/>
              <a:t>inflammation in the </a:t>
            </a:r>
            <a:r>
              <a:rPr lang="en-US" dirty="0" err="1"/>
              <a:t>subacromial</a:t>
            </a:r>
            <a:r>
              <a:rPr lang="en-US" dirty="0"/>
              <a:t> space </a:t>
            </a:r>
            <a:endParaRPr lang="en-US" dirty="0" smtClean="0"/>
          </a:p>
          <a:p>
            <a:pPr lvl="1"/>
            <a:r>
              <a:rPr lang="en-US" dirty="0" smtClean="0"/>
              <a:t>partial </a:t>
            </a:r>
            <a:r>
              <a:rPr lang="en-US" dirty="0"/>
              <a:t>or </a:t>
            </a:r>
            <a:r>
              <a:rPr lang="en-US" dirty="0" smtClean="0"/>
              <a:t>full thickness tears</a:t>
            </a:r>
          </a:p>
          <a:p>
            <a:pPr lvl="2"/>
            <a:r>
              <a:rPr lang="en-US" b="1" dirty="0" smtClean="0"/>
              <a:t>not </a:t>
            </a:r>
            <a:r>
              <a:rPr lang="en-US" b="1" dirty="0"/>
              <a:t>commonly </a:t>
            </a:r>
            <a:r>
              <a:rPr lang="en-US" b="1" dirty="0" smtClean="0"/>
              <a:t>seen</a:t>
            </a:r>
            <a:r>
              <a:rPr lang="en-US" b="1" dirty="0" smtClean="0"/>
              <a:t> </a:t>
            </a:r>
            <a:r>
              <a:rPr lang="en-US" b="1" dirty="0"/>
              <a:t>in adolescents </a:t>
            </a:r>
          </a:p>
        </p:txBody>
      </p:sp>
      <p:sp>
        <p:nvSpPr>
          <p:cNvPr id="4" name="Slide Number Placeholder 3"/>
          <p:cNvSpPr>
            <a:spLocks noGrp="1"/>
          </p:cNvSpPr>
          <p:nvPr>
            <p:ph type="sldNum" sz="quarter" idx="12"/>
          </p:nvPr>
        </p:nvSpPr>
        <p:spPr/>
        <p:txBody>
          <a:bodyPr/>
          <a:lstStyle/>
          <a:p>
            <a:fld id="{68A274D8-BDF7-394B-B94E-BD6A355A686C}" type="slidenum">
              <a:rPr lang="en-US" smtClean="0"/>
              <a:t>23</a:t>
            </a:fld>
            <a:endParaRPr lang="en-US"/>
          </a:p>
        </p:txBody>
      </p:sp>
    </p:spTree>
    <p:extLst>
      <p:ext uri="{BB962C8B-B14F-4D97-AF65-F5344CB8AC3E}">
        <p14:creationId xmlns:p14="http://schemas.microsoft.com/office/powerpoint/2010/main" val="2296937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rtc</a:t>
            </a:r>
            <a:r>
              <a:rPr lang="en-US" dirty="0" smtClean="0"/>
              <a:t>/impingement treatment</a:t>
            </a:r>
            <a:endParaRPr lang="en-US" dirty="0"/>
          </a:p>
        </p:txBody>
      </p:sp>
      <p:sp>
        <p:nvSpPr>
          <p:cNvPr id="3" name="Content Placeholder 2"/>
          <p:cNvSpPr>
            <a:spLocks noGrp="1"/>
          </p:cNvSpPr>
          <p:nvPr>
            <p:ph idx="1"/>
          </p:nvPr>
        </p:nvSpPr>
        <p:spPr>
          <a:xfrm>
            <a:off x="533400" y="1524001"/>
            <a:ext cx="11125200" cy="4927600"/>
          </a:xfrm>
        </p:spPr>
        <p:txBody>
          <a:bodyPr>
            <a:normAutofit fontScale="92500" lnSpcReduction="10000"/>
          </a:bodyPr>
          <a:lstStyle/>
          <a:p>
            <a:r>
              <a:rPr lang="en-US" dirty="0"/>
              <a:t>R</a:t>
            </a:r>
            <a:r>
              <a:rPr lang="en-US" dirty="0" smtClean="0"/>
              <a:t>est</a:t>
            </a:r>
            <a:r>
              <a:rPr lang="en-US" dirty="0"/>
              <a:t>, ice, </a:t>
            </a:r>
            <a:r>
              <a:rPr lang="en-US" dirty="0" smtClean="0"/>
              <a:t>NSAIDs</a:t>
            </a:r>
          </a:p>
          <a:p>
            <a:r>
              <a:rPr lang="en-US" dirty="0"/>
              <a:t>P</a:t>
            </a:r>
            <a:r>
              <a:rPr lang="en-US" dirty="0" smtClean="0"/>
              <a:t>hysical therapy</a:t>
            </a:r>
          </a:p>
          <a:p>
            <a:pPr lvl="1"/>
            <a:r>
              <a:rPr lang="en-US" dirty="0" smtClean="0"/>
              <a:t>Modalities to relieve pain</a:t>
            </a:r>
          </a:p>
          <a:p>
            <a:pPr lvl="1"/>
            <a:r>
              <a:rPr lang="en-US" dirty="0" smtClean="0"/>
              <a:t>During </a:t>
            </a:r>
            <a:r>
              <a:rPr lang="en-US" dirty="0"/>
              <a:t>the acute phase of tendinitis, exercises </a:t>
            </a:r>
            <a:r>
              <a:rPr lang="en-US" dirty="0" smtClean="0"/>
              <a:t>below </a:t>
            </a:r>
            <a:r>
              <a:rPr lang="en-US" dirty="0"/>
              <a:t>shoulder level </a:t>
            </a:r>
            <a:r>
              <a:rPr lang="en-US" dirty="0" smtClean="0"/>
              <a:t>only to </a:t>
            </a:r>
            <a:r>
              <a:rPr lang="en-US" dirty="0"/>
              <a:t>avoid rotator cuff outlet </a:t>
            </a:r>
            <a:r>
              <a:rPr lang="en-US" dirty="0" smtClean="0"/>
              <a:t>impingement. </a:t>
            </a:r>
            <a:endParaRPr lang="en-US" dirty="0"/>
          </a:p>
          <a:p>
            <a:pPr lvl="1"/>
            <a:r>
              <a:rPr lang="en-US" dirty="0" smtClean="0"/>
              <a:t>Stretching for full ROM </a:t>
            </a:r>
          </a:p>
          <a:p>
            <a:pPr lvl="2"/>
            <a:r>
              <a:rPr lang="en-US" dirty="0" smtClean="0"/>
              <a:t>posterior capsule stretching for </a:t>
            </a:r>
            <a:r>
              <a:rPr lang="en-US" dirty="0"/>
              <a:t>limited internal </a:t>
            </a:r>
            <a:r>
              <a:rPr lang="en-US" dirty="0" smtClean="0"/>
              <a:t>rotation</a:t>
            </a:r>
            <a:endParaRPr lang="en-US" dirty="0" smtClean="0"/>
          </a:p>
          <a:p>
            <a:pPr lvl="1"/>
            <a:r>
              <a:rPr lang="en-US" dirty="0"/>
              <a:t>S</a:t>
            </a:r>
            <a:r>
              <a:rPr lang="en-US" dirty="0" smtClean="0"/>
              <a:t>trengthening </a:t>
            </a:r>
          </a:p>
          <a:p>
            <a:pPr lvl="2"/>
            <a:r>
              <a:rPr lang="en-US" dirty="0"/>
              <a:t>rotator cuff </a:t>
            </a:r>
            <a:r>
              <a:rPr lang="en-US" dirty="0" smtClean="0"/>
              <a:t>and scapular </a:t>
            </a:r>
            <a:r>
              <a:rPr lang="en-US" dirty="0"/>
              <a:t>stabilizers</a:t>
            </a:r>
          </a:p>
          <a:p>
            <a:pPr lvl="2"/>
            <a:r>
              <a:rPr lang="en-US" dirty="0" smtClean="0"/>
              <a:t>correct </a:t>
            </a:r>
            <a:r>
              <a:rPr lang="en-US" dirty="0"/>
              <a:t>underlying muscular </a:t>
            </a:r>
            <a:r>
              <a:rPr lang="en-US" dirty="0" smtClean="0"/>
              <a:t>imbalance</a:t>
            </a:r>
          </a:p>
          <a:p>
            <a:pPr lvl="2"/>
            <a:r>
              <a:rPr lang="en-US" dirty="0" smtClean="0"/>
              <a:t>provide </a:t>
            </a:r>
            <a:r>
              <a:rPr lang="en-US" dirty="0"/>
              <a:t>dynamic </a:t>
            </a:r>
            <a:r>
              <a:rPr lang="en-US" dirty="0" err="1"/>
              <a:t>glenohumeral</a:t>
            </a:r>
            <a:r>
              <a:rPr lang="en-US" dirty="0"/>
              <a:t> </a:t>
            </a:r>
            <a:r>
              <a:rPr lang="en-US" dirty="0" smtClean="0"/>
              <a:t>stability</a:t>
            </a:r>
          </a:p>
          <a:p>
            <a:pPr lvl="2"/>
            <a:r>
              <a:rPr lang="en-US" dirty="0" smtClean="0"/>
              <a:t>prevent </a:t>
            </a:r>
            <a:r>
              <a:rPr lang="en-US" dirty="0"/>
              <a:t>progression to partial or full-thickness tears that might require surgical intervention. </a:t>
            </a:r>
            <a:endParaRPr lang="en-US" dirty="0" smtClean="0"/>
          </a:p>
          <a:p>
            <a:pPr lvl="1"/>
            <a:r>
              <a:rPr lang="en-US" dirty="0" smtClean="0"/>
              <a:t>Throwing program</a:t>
            </a:r>
          </a:p>
          <a:p>
            <a:r>
              <a:rPr lang="en-US" dirty="0" smtClean="0"/>
              <a:t>Usually</a:t>
            </a:r>
            <a:r>
              <a:rPr lang="en-US" dirty="0"/>
              <a:t>, nonsurgical treatment allows gradual return to competition. </a:t>
            </a:r>
            <a:endParaRPr lang="en-US" dirty="0" smtClean="0"/>
          </a:p>
          <a:p>
            <a:r>
              <a:rPr lang="en-US" dirty="0" smtClean="0"/>
              <a:t>If not improving in 6-12</a:t>
            </a:r>
            <a:r>
              <a:rPr lang="en-US" dirty="0"/>
              <a:t>-</a:t>
            </a:r>
            <a:r>
              <a:rPr lang="en-US" dirty="0" smtClean="0"/>
              <a:t>weeks, consider MRI</a:t>
            </a:r>
            <a:endParaRPr lang="en-US" dirty="0"/>
          </a:p>
          <a:p>
            <a:pPr marL="0" indent="0">
              <a:buNone/>
            </a:pPr>
            <a:endParaRPr lang="en-US" dirty="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24</a:t>
            </a:fld>
            <a:endParaRPr lang="en-US" dirty="0"/>
          </a:p>
        </p:txBody>
      </p:sp>
    </p:spTree>
    <p:extLst>
      <p:ext uri="{BB962C8B-B14F-4D97-AF65-F5344CB8AC3E}">
        <p14:creationId xmlns:p14="http://schemas.microsoft.com/office/powerpoint/2010/main" val="968009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4"/>
          <p:cNvSpPr>
            <a:spLocks noGrp="1" noChangeArrowheads="1"/>
          </p:cNvSpPr>
          <p:nvPr>
            <p:ph type="title"/>
          </p:nvPr>
        </p:nvSpPr>
        <p:spPr/>
        <p:txBody>
          <a:bodyPr/>
          <a:lstStyle/>
          <a:p>
            <a:pPr eaLnBrk="1" hangingPunct="1">
              <a:defRPr/>
            </a:pPr>
            <a:r>
              <a:rPr lang="en-US" dirty="0">
                <a:latin typeface="+mn-lt"/>
                <a:cs typeface="Calisto MT"/>
              </a:rPr>
              <a:t>e</a:t>
            </a:r>
            <a:r>
              <a:rPr lang="en-US" dirty="0" smtClean="0">
                <a:latin typeface="+mn-lt"/>
                <a:cs typeface="Calisto MT"/>
              </a:rPr>
              <a:t>lbow </a:t>
            </a:r>
            <a:r>
              <a:rPr lang="en-US" dirty="0">
                <a:latin typeface="+mn-lt"/>
                <a:cs typeface="Calisto MT"/>
              </a:rPr>
              <a:t>o</a:t>
            </a:r>
            <a:r>
              <a:rPr lang="en-US" dirty="0" smtClean="0">
                <a:latin typeface="+mn-lt"/>
                <a:cs typeface="Calisto MT"/>
              </a:rPr>
              <a:t>ssification</a:t>
            </a:r>
          </a:p>
        </p:txBody>
      </p:sp>
      <p:sp>
        <p:nvSpPr>
          <p:cNvPr id="58377" name="Rectangle 9"/>
          <p:cNvSpPr>
            <a:spLocks noGrp="1" noChangeArrowheads="1"/>
          </p:cNvSpPr>
          <p:nvPr>
            <p:ph type="body" sz="half" idx="1"/>
          </p:nvPr>
        </p:nvSpPr>
        <p:spPr/>
        <p:txBody>
          <a:bodyPr/>
          <a:lstStyle/>
          <a:p>
            <a:pPr eaLnBrk="1" hangingPunct="1">
              <a:defRPr/>
            </a:pPr>
            <a:r>
              <a:rPr lang="en-US" sz="2800" dirty="0" smtClean="0">
                <a:latin typeface="+mn-lt"/>
                <a:cs typeface="Calisto MT"/>
              </a:rPr>
              <a:t>Girls ossify earlier</a:t>
            </a:r>
          </a:p>
          <a:p>
            <a:pPr eaLnBrk="1" hangingPunct="1">
              <a:defRPr/>
            </a:pPr>
            <a:r>
              <a:rPr lang="en-US" sz="2800" dirty="0" smtClean="0">
                <a:latin typeface="+mn-lt"/>
                <a:cs typeface="Calisto MT"/>
              </a:rPr>
              <a:t>Order</a:t>
            </a:r>
          </a:p>
          <a:p>
            <a:pPr lvl="1" eaLnBrk="1" hangingPunct="1">
              <a:defRPr/>
            </a:pPr>
            <a:r>
              <a:rPr lang="en-US" sz="2400" dirty="0" err="1" smtClean="0">
                <a:latin typeface="+mn-lt"/>
                <a:cs typeface="Calisto MT"/>
              </a:rPr>
              <a:t>Capitellum</a:t>
            </a:r>
            <a:r>
              <a:rPr lang="en-US" sz="2400" dirty="0" smtClean="0">
                <a:latin typeface="+mn-lt"/>
                <a:cs typeface="Calisto MT"/>
              </a:rPr>
              <a:t> </a:t>
            </a:r>
          </a:p>
          <a:p>
            <a:pPr lvl="1" eaLnBrk="1" hangingPunct="1">
              <a:defRPr/>
            </a:pPr>
            <a:r>
              <a:rPr lang="en-US" sz="2400" dirty="0" smtClean="0">
                <a:latin typeface="+mn-lt"/>
                <a:cs typeface="Calisto MT"/>
              </a:rPr>
              <a:t>Radial head</a:t>
            </a:r>
          </a:p>
          <a:p>
            <a:pPr lvl="1" eaLnBrk="1" hangingPunct="1">
              <a:defRPr/>
            </a:pPr>
            <a:r>
              <a:rPr lang="en-US" sz="2400" dirty="0" smtClean="0">
                <a:latin typeface="+mn-lt"/>
                <a:cs typeface="Calisto MT"/>
              </a:rPr>
              <a:t>Medial epicondyle</a:t>
            </a:r>
          </a:p>
          <a:p>
            <a:pPr lvl="1" eaLnBrk="1" hangingPunct="1">
              <a:defRPr/>
            </a:pPr>
            <a:r>
              <a:rPr lang="en-US" sz="2400" dirty="0" smtClean="0">
                <a:latin typeface="+mn-lt"/>
                <a:cs typeface="Calisto MT"/>
              </a:rPr>
              <a:t>Trochlea</a:t>
            </a:r>
          </a:p>
          <a:p>
            <a:pPr lvl="1" eaLnBrk="1" hangingPunct="1">
              <a:defRPr/>
            </a:pPr>
            <a:r>
              <a:rPr lang="en-US" sz="2400" dirty="0" smtClean="0">
                <a:latin typeface="+mn-lt"/>
                <a:cs typeface="Calisto MT"/>
              </a:rPr>
              <a:t>Olecranon</a:t>
            </a:r>
          </a:p>
          <a:p>
            <a:pPr lvl="1" eaLnBrk="1" hangingPunct="1">
              <a:defRPr/>
            </a:pPr>
            <a:r>
              <a:rPr lang="en-US" sz="2400" dirty="0" smtClean="0">
                <a:latin typeface="+mn-lt"/>
                <a:cs typeface="Calisto MT"/>
              </a:rPr>
              <a:t>Lateral epicondyle</a:t>
            </a:r>
          </a:p>
          <a:p>
            <a:pPr eaLnBrk="1" hangingPunct="1">
              <a:buFont typeface="Wingdings" pitchFamily="2" charset="2"/>
              <a:buNone/>
              <a:defRPr/>
            </a:pPr>
            <a:endParaRPr lang="en-US" sz="2800" dirty="0" smtClean="0">
              <a:latin typeface="+mn-lt"/>
              <a:cs typeface="Calisto MT"/>
            </a:endParaRPr>
          </a:p>
        </p:txBody>
      </p:sp>
      <p:pic>
        <p:nvPicPr>
          <p:cNvPr id="39940" name="Picture 8" descr="elbowossification"/>
          <p:cNvPicPr>
            <a:picLocks noGrp="1" noChangeAspect="1" noChangeArrowheads="1"/>
          </p:cNvPicPr>
          <p:nvPr>
            <p:ph sz="half" idx="2"/>
          </p:nvPr>
        </p:nvPicPr>
        <p:blipFill>
          <a:blip r:embed="rId3" cstate="print"/>
          <a:srcRect/>
          <a:stretch>
            <a:fillRect/>
          </a:stretch>
        </p:blipFill>
        <p:spPr>
          <a:xfrm>
            <a:off x="5110381" y="2057400"/>
            <a:ext cx="6776819" cy="3429000"/>
          </a:xfrm>
          <a:noFill/>
        </p:spPr>
      </p:pic>
    </p:spTree>
    <p:extLst>
      <p:ext uri="{BB962C8B-B14F-4D97-AF65-F5344CB8AC3E}">
        <p14:creationId xmlns:p14="http://schemas.microsoft.com/office/powerpoint/2010/main" val="38647870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cs typeface="Calisto MT"/>
              </a:rPr>
              <a:t>10 </a:t>
            </a:r>
            <a:r>
              <a:rPr lang="en-US" dirty="0" err="1" smtClean="0">
                <a:latin typeface="+mn-lt"/>
                <a:cs typeface="Calisto MT"/>
              </a:rPr>
              <a:t>yo</a:t>
            </a:r>
            <a:r>
              <a:rPr lang="en-US" dirty="0" smtClean="0">
                <a:latin typeface="+mn-lt"/>
                <a:cs typeface="Calisto MT"/>
              </a:rPr>
              <a:t> pitcher with medial elbow pain for 3 months</a:t>
            </a:r>
            <a:endParaRPr lang="en-US" dirty="0">
              <a:latin typeface="+mn-lt"/>
              <a:cs typeface="Calisto M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524001"/>
            <a:ext cx="5492749" cy="4738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1261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ln/>
        </p:spPr>
        <p:txBody>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league elbow</a:t>
            </a:r>
            <a:endParaRPr lang="en-US" dirty="0">
              <a:latin typeface="+mn-lt"/>
              <a:ea typeface="ヒラギノ角ゴ ProN W3" charset="0"/>
              <a:cs typeface="Calisto MT"/>
              <a:sym typeface="Geneva" charset="0"/>
            </a:endParaRPr>
          </a:p>
        </p:txBody>
      </p:sp>
      <p:sp>
        <p:nvSpPr>
          <p:cNvPr id="29699" name="Rectangle 3"/>
          <p:cNvSpPr>
            <a:spLocks noGrp="1" noChangeArrowheads="1"/>
          </p:cNvSpPr>
          <p:nvPr>
            <p:ph type="body" idx="1"/>
          </p:nvPr>
        </p:nvSpPr>
        <p:spPr>
          <a:xfrm>
            <a:off x="304800" y="1371600"/>
            <a:ext cx="11480800" cy="4257022"/>
          </a:xfrm>
          <a:ln/>
        </p:spPr>
        <p:txBody>
          <a:bodyPr>
            <a:noAutofit/>
          </a:bodyPr>
          <a:lstStyle/>
          <a:p>
            <a:pPr marL="563667">
              <a:buFont typeface="Geneva" charset="0"/>
              <a:buChar char="•"/>
            </a:pPr>
            <a:r>
              <a:rPr lang="en-US" sz="2400" dirty="0">
                <a:latin typeface="+mn-lt"/>
              </a:rPr>
              <a:t>G</a:t>
            </a:r>
            <a:r>
              <a:rPr lang="en-US" sz="2400" dirty="0" smtClean="0">
                <a:latin typeface="+mn-lt"/>
              </a:rPr>
              <a:t>eneric </a:t>
            </a:r>
            <a:r>
              <a:rPr lang="en-US" sz="2400" dirty="0">
                <a:latin typeface="+mn-lt"/>
              </a:rPr>
              <a:t>term </a:t>
            </a:r>
            <a:r>
              <a:rPr lang="en-US" sz="2400" dirty="0" smtClean="0">
                <a:latin typeface="+mn-lt"/>
              </a:rPr>
              <a:t>for any </a:t>
            </a:r>
            <a:r>
              <a:rPr lang="en-US" sz="2400" dirty="0">
                <a:latin typeface="+mn-lt"/>
              </a:rPr>
              <a:t>injury to the elbow in a child </a:t>
            </a:r>
            <a:r>
              <a:rPr lang="en-US" sz="2400" dirty="0" smtClean="0">
                <a:latin typeface="+mn-lt"/>
              </a:rPr>
              <a:t>with pain </a:t>
            </a:r>
            <a:r>
              <a:rPr lang="en-US" sz="2400" dirty="0">
                <a:latin typeface="+mn-lt"/>
              </a:rPr>
              <a:t>along the medial aspect of the proximal forearm or elbow</a:t>
            </a:r>
            <a:endParaRPr lang="en-US" sz="2400" dirty="0" smtClean="0">
              <a:latin typeface="+mn-lt"/>
              <a:ea typeface="Geneva" charset="0"/>
              <a:cs typeface="Calisto MT"/>
              <a:sym typeface="Geneva" charset="0"/>
            </a:endParaRPr>
          </a:p>
          <a:p>
            <a:pPr marL="563667">
              <a:buFont typeface="Geneva" charset="0"/>
              <a:buChar char="•"/>
            </a:pPr>
            <a:r>
              <a:rPr lang="en-US" sz="2400" dirty="0" smtClean="0">
                <a:latin typeface="+mn-lt"/>
                <a:ea typeface="ヒラギノ角ゴ ProN W3" charset="0"/>
                <a:cs typeface="Calisto MT"/>
                <a:sym typeface="Geneva" charset="0"/>
              </a:rPr>
              <a:t>Late-cocking/early acceleration</a:t>
            </a:r>
          </a:p>
          <a:p>
            <a:pPr marL="563667">
              <a:buFont typeface="Geneva" charset="0"/>
              <a:buChar char="•"/>
            </a:pPr>
            <a:r>
              <a:rPr lang="en-US" sz="2400" dirty="0" smtClean="0">
                <a:latin typeface="+mn-lt"/>
                <a:ea typeface="Geneva" charset="0"/>
                <a:cs typeface="Calisto MT"/>
                <a:sym typeface="Geneva" charset="0"/>
              </a:rPr>
              <a:t>Throwing curveballs or junk pitches</a:t>
            </a:r>
          </a:p>
          <a:p>
            <a:pPr marL="563667">
              <a:buFont typeface="Geneva" charset="0"/>
              <a:buChar char="•"/>
            </a:pPr>
            <a:r>
              <a:rPr lang="en-US" sz="2400" dirty="0">
                <a:latin typeface="+mn-lt"/>
              </a:rPr>
              <a:t>I</a:t>
            </a:r>
            <a:r>
              <a:rPr lang="en-US" sz="2400" dirty="0" smtClean="0">
                <a:latin typeface="+mn-lt"/>
              </a:rPr>
              <a:t>nfielder-type </a:t>
            </a:r>
            <a:r>
              <a:rPr lang="en-US" sz="2400" dirty="0">
                <a:latin typeface="+mn-lt"/>
              </a:rPr>
              <a:t>bent-elbow throw that involves a whipping mechanism to gain adequate </a:t>
            </a:r>
            <a:r>
              <a:rPr lang="en-US" sz="2400" dirty="0" smtClean="0">
                <a:latin typeface="+mn-lt"/>
              </a:rPr>
              <a:t>speed</a:t>
            </a:r>
          </a:p>
          <a:p>
            <a:pPr marL="563667">
              <a:buFont typeface="Geneva" charset="0"/>
              <a:buChar char="•"/>
            </a:pPr>
            <a:r>
              <a:rPr lang="en-US" sz="2400" dirty="0" smtClean="0">
                <a:latin typeface="+mn-lt"/>
              </a:rPr>
              <a:t>Younger patients – most likely </a:t>
            </a:r>
            <a:r>
              <a:rPr lang="en-US" sz="2400" dirty="0" err="1" smtClean="0">
                <a:latin typeface="+mn-lt"/>
              </a:rPr>
              <a:t>apophysitis</a:t>
            </a:r>
            <a:r>
              <a:rPr lang="en-US" sz="2400" dirty="0" smtClean="0">
                <a:latin typeface="+mn-lt"/>
              </a:rPr>
              <a:t> </a:t>
            </a:r>
            <a:r>
              <a:rPr lang="en-US" sz="2400" dirty="0">
                <a:latin typeface="+mn-lt"/>
              </a:rPr>
              <a:t>or an </a:t>
            </a:r>
            <a:r>
              <a:rPr lang="en-US" sz="2400" dirty="0" smtClean="0">
                <a:latin typeface="+mn-lt"/>
              </a:rPr>
              <a:t>avulsion</a:t>
            </a:r>
          </a:p>
          <a:p>
            <a:pPr marL="563667">
              <a:buFont typeface="Geneva" charset="0"/>
              <a:buChar char="•"/>
            </a:pPr>
            <a:r>
              <a:rPr lang="en-US" sz="2400" dirty="0" smtClean="0">
                <a:latin typeface="+mn-lt"/>
              </a:rPr>
              <a:t>Older adolescent - UCL </a:t>
            </a:r>
            <a:r>
              <a:rPr lang="en-US" sz="2400" dirty="0">
                <a:latin typeface="+mn-lt"/>
              </a:rPr>
              <a:t>sprain</a:t>
            </a:r>
            <a:endParaRPr lang="en-US" sz="2400" dirty="0" smtClean="0">
              <a:latin typeface="+mn-lt"/>
            </a:endParaRPr>
          </a:p>
        </p:txBody>
      </p:sp>
    </p:spTree>
    <p:extLst>
      <p:ext uri="{BB962C8B-B14F-4D97-AF65-F5344CB8AC3E}">
        <p14:creationId xmlns:p14="http://schemas.microsoft.com/office/powerpoint/2010/main" val="17177015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ln/>
        </p:spPr>
        <p:txBody>
          <a:bodyPr/>
          <a:lstStyle/>
          <a:p>
            <a:r>
              <a:rPr lang="en-US" dirty="0" smtClean="0">
                <a:latin typeface="+mn-lt"/>
                <a:ea typeface="Geneva" charset="0"/>
                <a:cs typeface="Calisto MT"/>
                <a:sym typeface="Geneva" charset="0"/>
              </a:rPr>
              <a:t>little league elbow</a:t>
            </a:r>
            <a:endParaRPr lang="en-US" dirty="0">
              <a:latin typeface="+mn-lt"/>
              <a:ea typeface="ヒラギノ角ゴ ProN W3" charset="0"/>
              <a:cs typeface="Calisto MT"/>
              <a:sym typeface="Geneva" charset="0"/>
            </a:endParaRPr>
          </a:p>
        </p:txBody>
      </p:sp>
      <p:sp>
        <p:nvSpPr>
          <p:cNvPr id="31746" name="Rectangle 2"/>
          <p:cNvSpPr>
            <a:spLocks noGrp="1" noChangeArrowheads="1"/>
          </p:cNvSpPr>
          <p:nvPr>
            <p:ph type="body" idx="1"/>
          </p:nvPr>
        </p:nvSpPr>
        <p:spPr>
          <a:ln/>
        </p:spPr>
        <p:txBody>
          <a:bodyPr>
            <a:normAutofit/>
          </a:bodyPr>
          <a:lstStyle/>
          <a:p>
            <a:pPr marL="635102">
              <a:buFont typeface="Geneva" charset="0"/>
              <a:buChar char="•"/>
            </a:pPr>
            <a:r>
              <a:rPr lang="en-US" sz="2800" dirty="0" smtClean="0">
                <a:latin typeface="+mn-lt"/>
                <a:ea typeface="Geneva" charset="0"/>
                <a:cs typeface="Calisto MT"/>
                <a:sym typeface="Geneva" charset="0"/>
              </a:rPr>
              <a:t>Cause is repetitive </a:t>
            </a:r>
            <a:r>
              <a:rPr lang="en-US" sz="2800" dirty="0" err="1" smtClean="0">
                <a:latin typeface="+mn-lt"/>
                <a:ea typeface="Geneva" charset="0"/>
                <a:cs typeface="Calisto MT"/>
                <a:sym typeface="Geneva" charset="0"/>
              </a:rPr>
              <a:t>microtrauma</a:t>
            </a:r>
            <a:r>
              <a:rPr lang="en-US" sz="2800" dirty="0" smtClean="0">
                <a:latin typeface="+mn-lt"/>
                <a:ea typeface="Geneva" charset="0"/>
                <a:cs typeface="Calisto MT"/>
                <a:sym typeface="Geneva" charset="0"/>
              </a:rPr>
              <a:t> to physis</a:t>
            </a:r>
          </a:p>
          <a:p>
            <a:pPr marL="1004554" lvl="1">
              <a:buFont typeface="Geneva" charset="0"/>
              <a:buChar char="•"/>
            </a:pPr>
            <a:r>
              <a:rPr lang="en-US" sz="2800" dirty="0" err="1" smtClean="0">
                <a:latin typeface="+mn-lt"/>
                <a:ea typeface="Geneva" charset="0"/>
                <a:cs typeface="Calisto MT"/>
                <a:sym typeface="Geneva" charset="0"/>
              </a:rPr>
              <a:t>Trochlea</a:t>
            </a:r>
            <a:r>
              <a:rPr lang="en-US" sz="2800" dirty="0" smtClean="0">
                <a:latin typeface="+mn-lt"/>
                <a:ea typeface="Geneva" charset="0"/>
                <a:cs typeface="Calisto MT"/>
                <a:sym typeface="Geneva" charset="0"/>
              </a:rPr>
              <a:t> or medial </a:t>
            </a:r>
            <a:r>
              <a:rPr lang="en-US" sz="2800" dirty="0" err="1" smtClean="0">
                <a:latin typeface="+mn-lt"/>
                <a:ea typeface="Geneva" charset="0"/>
                <a:cs typeface="Calisto MT"/>
                <a:sym typeface="Geneva" charset="0"/>
              </a:rPr>
              <a:t>epicondyle</a:t>
            </a:r>
            <a:endParaRPr lang="en-US" sz="2800" dirty="0" smtClean="0">
              <a:latin typeface="+mn-lt"/>
              <a:ea typeface="Geneva" charset="0"/>
              <a:cs typeface="Calisto MT"/>
              <a:sym typeface="Geneva" charset="0"/>
            </a:endParaRPr>
          </a:p>
          <a:p>
            <a:pPr marL="635102">
              <a:buFont typeface="Geneva" charset="0"/>
              <a:buChar char="•"/>
            </a:pPr>
            <a:r>
              <a:rPr lang="en-US" sz="2800" dirty="0">
                <a:latin typeface="+mn-lt"/>
              </a:rPr>
              <a:t>P</a:t>
            </a:r>
            <a:r>
              <a:rPr lang="en-US" sz="2800" dirty="0" smtClean="0">
                <a:latin typeface="+mn-lt"/>
              </a:rPr>
              <a:t>ain can be on </a:t>
            </a:r>
            <a:r>
              <a:rPr lang="en-US" sz="2800" dirty="0">
                <a:latin typeface="+mn-lt"/>
              </a:rPr>
              <a:t>the compressed radial side of the joint as well as the distracted ulnar </a:t>
            </a:r>
            <a:r>
              <a:rPr lang="en-US" sz="2800" dirty="0" smtClean="0">
                <a:latin typeface="+mn-lt"/>
              </a:rPr>
              <a:t>side</a:t>
            </a:r>
          </a:p>
          <a:p>
            <a:pPr marL="635102">
              <a:buFont typeface="Geneva" charset="0"/>
              <a:buChar char="•"/>
            </a:pPr>
            <a:r>
              <a:rPr lang="en-US" sz="2800" dirty="0" smtClean="0">
                <a:latin typeface="+mn-lt"/>
                <a:ea typeface="Geneva" charset="0"/>
                <a:cs typeface="Calisto MT"/>
                <a:sym typeface="Geneva" charset="0"/>
              </a:rPr>
              <a:t>Progressive worsening of symptoms</a:t>
            </a:r>
          </a:p>
          <a:p>
            <a:pPr marL="635102">
              <a:buFont typeface="Geneva" charset="0"/>
              <a:buChar char="•"/>
            </a:pPr>
            <a:r>
              <a:rPr lang="en-US" sz="2800" dirty="0" smtClean="0">
                <a:latin typeface="+mn-lt"/>
                <a:ea typeface="Geneva" charset="0"/>
                <a:cs typeface="Calisto MT"/>
                <a:sym typeface="Geneva" charset="0"/>
              </a:rPr>
              <a:t>Progressive loss of distance, accuracy, and speed</a:t>
            </a:r>
          </a:p>
        </p:txBody>
      </p:sp>
    </p:spTree>
    <p:extLst>
      <p:ext uri="{BB962C8B-B14F-4D97-AF65-F5344CB8AC3E}">
        <p14:creationId xmlns:p14="http://schemas.microsoft.com/office/powerpoint/2010/main" val="3384147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little league elbow exam</a:t>
            </a:r>
            <a:endParaRPr lang="en-US" dirty="0">
              <a:latin typeface="+mn-lt"/>
            </a:endParaRPr>
          </a:p>
        </p:txBody>
      </p:sp>
      <p:sp>
        <p:nvSpPr>
          <p:cNvPr id="3" name="Content Placeholder 2"/>
          <p:cNvSpPr>
            <a:spLocks noGrp="1"/>
          </p:cNvSpPr>
          <p:nvPr>
            <p:ph idx="1"/>
          </p:nvPr>
        </p:nvSpPr>
        <p:spPr>
          <a:xfrm>
            <a:off x="304800" y="1570038"/>
            <a:ext cx="5892800" cy="4754563"/>
          </a:xfrm>
        </p:spPr>
        <p:txBody>
          <a:bodyPr>
            <a:noAutofit/>
          </a:bodyPr>
          <a:lstStyle/>
          <a:p>
            <a:r>
              <a:rPr lang="en-US" sz="2400" dirty="0" smtClean="0">
                <a:latin typeface="+mn-lt"/>
              </a:rPr>
              <a:t>Seated patient</a:t>
            </a:r>
          </a:p>
          <a:p>
            <a:r>
              <a:rPr lang="en-US" sz="2400" dirty="0">
                <a:latin typeface="+mn-lt"/>
              </a:rPr>
              <a:t>Point tenderness over the medial epicondyle and/or flexor </a:t>
            </a:r>
            <a:r>
              <a:rPr lang="en-US" sz="2400" dirty="0" smtClean="0">
                <a:latin typeface="+mn-lt"/>
              </a:rPr>
              <a:t>mass</a:t>
            </a:r>
          </a:p>
          <a:p>
            <a:r>
              <a:rPr lang="en-US" sz="2400" dirty="0">
                <a:latin typeface="+mn-lt"/>
              </a:rPr>
              <a:t>V</a:t>
            </a:r>
            <a:r>
              <a:rPr lang="en-US" sz="2400" dirty="0" smtClean="0">
                <a:latin typeface="+mn-lt"/>
              </a:rPr>
              <a:t>algus </a:t>
            </a:r>
            <a:r>
              <a:rPr lang="en-US" sz="2400" dirty="0">
                <a:latin typeface="+mn-lt"/>
              </a:rPr>
              <a:t>stress with the arm in varying degrees of flexion and </a:t>
            </a:r>
            <a:r>
              <a:rPr lang="en-US" sz="2400" dirty="0" smtClean="0">
                <a:latin typeface="+mn-lt"/>
              </a:rPr>
              <a:t>extension – pain or instability</a:t>
            </a:r>
          </a:p>
          <a:p>
            <a:pPr lvl="1"/>
            <a:r>
              <a:rPr lang="en-US" sz="2400" dirty="0" smtClean="0">
                <a:latin typeface="+mn-lt"/>
              </a:rPr>
              <a:t>Milking maneuver</a:t>
            </a:r>
          </a:p>
          <a:p>
            <a:r>
              <a:rPr lang="en-US" sz="2400" dirty="0" smtClean="0">
                <a:latin typeface="+mn-lt"/>
              </a:rPr>
              <a:t>Increased carrying angle or flexion contracture if chronic</a:t>
            </a:r>
            <a:endParaRPr lang="en-US" sz="2400" dirty="0">
              <a:latin typeface="+mn-lt"/>
            </a:endParaRPr>
          </a:p>
        </p:txBody>
      </p:sp>
      <p:pic>
        <p:nvPicPr>
          <p:cNvPr id="4" name="Picture 3"/>
          <p:cNvPicPr>
            <a:picLocks noChangeAspect="1"/>
          </p:cNvPicPr>
          <p:nvPr/>
        </p:nvPicPr>
        <p:blipFill>
          <a:blip r:embed="rId2"/>
          <a:stretch>
            <a:fillRect/>
          </a:stretch>
        </p:blipFill>
        <p:spPr>
          <a:xfrm>
            <a:off x="6374630" y="1570038"/>
            <a:ext cx="5655733" cy="3512741"/>
          </a:xfrm>
          <a:prstGeom prst="rect">
            <a:avLst/>
          </a:prstGeom>
        </p:spPr>
      </p:pic>
    </p:spTree>
    <p:extLst>
      <p:ext uri="{BB962C8B-B14F-4D97-AF65-F5344CB8AC3E}">
        <p14:creationId xmlns:p14="http://schemas.microsoft.com/office/powerpoint/2010/main" val="310865936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sports specialization</a:t>
            </a:r>
            <a:endParaRPr lang="en-US" dirty="0"/>
          </a:p>
        </p:txBody>
      </p:sp>
      <p:sp>
        <p:nvSpPr>
          <p:cNvPr id="3" name="Content Placeholder 2"/>
          <p:cNvSpPr>
            <a:spLocks noGrp="1"/>
          </p:cNvSpPr>
          <p:nvPr>
            <p:ph idx="1"/>
          </p:nvPr>
        </p:nvSpPr>
        <p:spPr>
          <a:xfrm>
            <a:off x="533400" y="1446595"/>
            <a:ext cx="8005838" cy="5068504"/>
          </a:xfrm>
        </p:spPr>
        <p:txBody>
          <a:bodyPr>
            <a:normAutofit fontScale="92500" lnSpcReduction="10000"/>
          </a:bodyPr>
          <a:lstStyle/>
          <a:p>
            <a:endParaRPr lang="en-US" dirty="0" smtClean="0"/>
          </a:p>
          <a:p>
            <a:r>
              <a:rPr lang="en-US" b="1" dirty="0" smtClean="0"/>
              <a:t>Youth </a:t>
            </a:r>
            <a:r>
              <a:rPr lang="en-US" b="1" dirty="0"/>
              <a:t>sports specialization and musculoskeletal injury: a systematic review of the </a:t>
            </a:r>
            <a:r>
              <a:rPr lang="en-US" b="1" dirty="0" smtClean="0"/>
              <a:t>literature</a:t>
            </a:r>
          </a:p>
          <a:p>
            <a:pPr lvl="1"/>
            <a:r>
              <a:rPr lang="en-US" dirty="0" smtClean="0"/>
              <a:t>Fabricant </a:t>
            </a:r>
            <a:r>
              <a:rPr lang="en-US" dirty="0"/>
              <a:t>PD et al. </a:t>
            </a:r>
            <a:r>
              <a:rPr lang="en-US" dirty="0" err="1"/>
              <a:t>Phys</a:t>
            </a:r>
            <a:r>
              <a:rPr lang="en-US" dirty="0"/>
              <a:t> </a:t>
            </a:r>
            <a:r>
              <a:rPr lang="en-US" dirty="0" err="1"/>
              <a:t>Sportsmed</a:t>
            </a:r>
            <a:r>
              <a:rPr lang="en-US" dirty="0"/>
              <a:t>. 2016 Sep;44(3):257-62</a:t>
            </a:r>
            <a:r>
              <a:rPr lang="en-US" dirty="0" smtClean="0"/>
              <a:t>.</a:t>
            </a:r>
          </a:p>
          <a:p>
            <a:r>
              <a:rPr lang="en-US" dirty="0" smtClean="0"/>
              <a:t>3 studies included showed consistent results</a:t>
            </a:r>
          </a:p>
          <a:p>
            <a:r>
              <a:rPr lang="en-US" dirty="0" smtClean="0"/>
              <a:t>All reported </a:t>
            </a:r>
            <a:r>
              <a:rPr lang="en-US" dirty="0"/>
              <a:t>an increased risk of overuse injures (OR range: 1.27-4.0; P &lt; 0.05</a:t>
            </a:r>
            <a:r>
              <a:rPr lang="en-US" dirty="0" smtClean="0"/>
              <a:t>)</a:t>
            </a:r>
          </a:p>
          <a:p>
            <a:r>
              <a:rPr lang="en-US" dirty="0"/>
              <a:t>V</a:t>
            </a:r>
            <a:r>
              <a:rPr lang="en-US" dirty="0" smtClean="0"/>
              <a:t>aried </a:t>
            </a:r>
            <a:r>
              <a:rPr lang="en-US" dirty="0"/>
              <a:t>by sport and anatomic </a:t>
            </a:r>
            <a:r>
              <a:rPr lang="en-US" dirty="0" smtClean="0"/>
              <a:t>pathology</a:t>
            </a:r>
          </a:p>
          <a:p>
            <a:pPr lvl="1"/>
            <a:r>
              <a:rPr lang="en-US" dirty="0" smtClean="0"/>
              <a:t>One </a:t>
            </a:r>
            <a:r>
              <a:rPr lang="en-US" dirty="0"/>
              <a:t>study noted an increased rate of withdrawal from tennis matches (OR = 1.55, P &lt; 0.05) in athletes who participated only in tennis compared to multisport athletes who competed in tennis. </a:t>
            </a:r>
            <a:endParaRPr lang="en-US" dirty="0" smtClean="0"/>
          </a:p>
          <a:p>
            <a:r>
              <a:rPr lang="en-US" dirty="0"/>
              <a:t>T</a:t>
            </a:r>
            <a:r>
              <a:rPr lang="en-US" dirty="0" smtClean="0"/>
              <a:t>he </a:t>
            </a:r>
            <a:r>
              <a:rPr lang="en-US" dirty="0"/>
              <a:t>strength of recommendation grade for the current evidence against early sports specialization is "B" (recommendation based on limited-quality patient-oriented evidence).</a:t>
            </a:r>
          </a:p>
          <a:p>
            <a:endParaRPr lang="en-US" dirty="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3</a:t>
            </a:fld>
            <a:endParaRPr lang="en-US"/>
          </a:p>
        </p:txBody>
      </p:sp>
      <p:pic>
        <p:nvPicPr>
          <p:cNvPr id="5" name="Picture 4"/>
          <p:cNvPicPr>
            <a:picLocks noChangeAspect="1"/>
          </p:cNvPicPr>
          <p:nvPr/>
        </p:nvPicPr>
        <p:blipFill>
          <a:blip r:embed="rId2"/>
          <a:stretch>
            <a:fillRect/>
          </a:stretch>
        </p:blipFill>
        <p:spPr>
          <a:xfrm>
            <a:off x="8877300" y="1766440"/>
            <a:ext cx="2781300" cy="4064000"/>
          </a:xfrm>
          <a:prstGeom prst="rect">
            <a:avLst/>
          </a:prstGeom>
        </p:spPr>
      </p:pic>
    </p:spTree>
    <p:extLst>
      <p:ext uri="{BB962C8B-B14F-4D97-AF65-F5344CB8AC3E}">
        <p14:creationId xmlns:p14="http://schemas.microsoft.com/office/powerpoint/2010/main" val="1255911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p:cNvPicPr>
            <a:picLocks noChangeArrowheads="1"/>
          </p:cNvPicPr>
          <p:nvPr/>
        </p:nvPicPr>
        <p:blipFill>
          <a:blip r:embed="rId2" cstate="print"/>
          <a:srcRect/>
          <a:stretch>
            <a:fillRect/>
          </a:stretch>
        </p:blipFill>
        <p:spPr bwMode="auto">
          <a:xfrm>
            <a:off x="6527742" y="76201"/>
            <a:ext cx="5633244" cy="3362325"/>
          </a:xfrm>
          <a:prstGeom prst="rect">
            <a:avLst/>
          </a:prstGeom>
          <a:noFill/>
          <a:ln w="12700" cap="flat">
            <a:noFill/>
            <a:miter lim="800000"/>
            <a:headEnd/>
            <a:tailEnd/>
          </a:ln>
          <a:effectLst>
            <a:outerShdw dist="253999" dir="5400000" algn="ctr" rotWithShape="0">
              <a:schemeClr val="bg2">
                <a:alpha val="75000"/>
              </a:schemeClr>
            </a:outerShdw>
          </a:effectLst>
        </p:spPr>
      </p:pic>
      <p:sp>
        <p:nvSpPr>
          <p:cNvPr id="30722" name="Rectangle 2"/>
          <p:cNvSpPr>
            <a:spLocks noGrp="1" noChangeArrowheads="1"/>
          </p:cNvSpPr>
          <p:nvPr>
            <p:ph type="title"/>
          </p:nvPr>
        </p:nvSpPr>
        <p:spPr>
          <a:xfrm>
            <a:off x="914402" y="121024"/>
            <a:ext cx="5613341" cy="2469777"/>
          </a:xfrm>
          <a:ln/>
        </p:spPr>
        <p:txBody>
          <a:bodyPr/>
          <a:lstStyle/>
          <a:p>
            <a:r>
              <a:rPr lang="en-US" dirty="0">
                <a:latin typeface="+mn-lt"/>
                <a:ea typeface="ヒラギノ角ゴ ProN W3" charset="0"/>
                <a:cs typeface="Calisto MT"/>
                <a:sym typeface="Geneva" charset="0"/>
              </a:rPr>
              <a:t>r</a:t>
            </a:r>
            <a:r>
              <a:rPr lang="en-US" dirty="0" smtClean="0">
                <a:latin typeface="+mn-lt"/>
                <a:ea typeface="ヒラギノ角ゴ ProN W3" charset="0"/>
                <a:cs typeface="Calisto MT"/>
                <a:sym typeface="Geneva" charset="0"/>
              </a:rPr>
              <a:t>adiographic </a:t>
            </a:r>
            <a:r>
              <a:rPr lang="en-US" dirty="0">
                <a:latin typeface="+mn-lt"/>
                <a:ea typeface="ヒラギノ角ゴ ProN W3" charset="0"/>
                <a:cs typeface="Calisto MT"/>
                <a:sym typeface="Geneva" charset="0"/>
              </a:rPr>
              <a:t>e</a:t>
            </a:r>
            <a:r>
              <a:rPr lang="en-US" dirty="0" smtClean="0">
                <a:latin typeface="+mn-lt"/>
                <a:ea typeface="ヒラギノ角ゴ ProN W3" charset="0"/>
                <a:cs typeface="Calisto MT"/>
                <a:sym typeface="Geneva" charset="0"/>
              </a:rPr>
              <a:t>valuation</a:t>
            </a:r>
            <a:endParaRPr lang="en-US" dirty="0">
              <a:latin typeface="+mn-lt"/>
              <a:ea typeface="ヒラギノ角ゴ ProN W3" charset="0"/>
              <a:cs typeface="Calisto MT"/>
              <a:sym typeface="Geneva" charset="0"/>
            </a:endParaRPr>
          </a:p>
        </p:txBody>
      </p:sp>
      <p:sp>
        <p:nvSpPr>
          <p:cNvPr id="2" name="Content Placeholder 1"/>
          <p:cNvSpPr>
            <a:spLocks noGrp="1"/>
          </p:cNvSpPr>
          <p:nvPr>
            <p:ph idx="1"/>
          </p:nvPr>
        </p:nvSpPr>
        <p:spPr>
          <a:xfrm>
            <a:off x="203201" y="2759028"/>
            <a:ext cx="10361084" cy="4257022"/>
          </a:xfrm>
        </p:spPr>
        <p:txBody>
          <a:bodyPr>
            <a:normAutofit/>
          </a:bodyPr>
          <a:lstStyle/>
          <a:p>
            <a:r>
              <a:rPr lang="en-US" dirty="0" smtClean="0">
                <a:latin typeface="+mn-lt"/>
              </a:rPr>
              <a:t>AP/</a:t>
            </a:r>
            <a:r>
              <a:rPr lang="en-US" dirty="0" err="1" smtClean="0">
                <a:latin typeface="+mn-lt"/>
              </a:rPr>
              <a:t>Lat</a:t>
            </a:r>
            <a:r>
              <a:rPr lang="en-US" dirty="0" smtClean="0">
                <a:latin typeface="+mn-lt"/>
              </a:rPr>
              <a:t> Elbow </a:t>
            </a:r>
            <a:r>
              <a:rPr lang="en-US" dirty="0" err="1" smtClean="0">
                <a:latin typeface="+mn-lt"/>
              </a:rPr>
              <a:t>Xrays</a:t>
            </a:r>
            <a:endParaRPr lang="en-US" dirty="0" smtClean="0">
              <a:latin typeface="+mn-lt"/>
            </a:endParaRPr>
          </a:p>
          <a:p>
            <a:r>
              <a:rPr lang="en-US" dirty="0" smtClean="0">
                <a:latin typeface="+mn-lt"/>
              </a:rPr>
              <a:t>Comparison view of unaffected side</a:t>
            </a:r>
          </a:p>
          <a:p>
            <a:r>
              <a:rPr lang="en-US" dirty="0">
                <a:latin typeface="+mn-lt"/>
              </a:rPr>
              <a:t>I</a:t>
            </a:r>
            <a:r>
              <a:rPr lang="en-US" dirty="0" smtClean="0">
                <a:latin typeface="+mn-lt"/>
              </a:rPr>
              <a:t>rregular </a:t>
            </a:r>
            <a:r>
              <a:rPr lang="en-US" dirty="0">
                <a:latin typeface="+mn-lt"/>
              </a:rPr>
              <a:t>appearance of the </a:t>
            </a:r>
            <a:r>
              <a:rPr lang="en-US" dirty="0" smtClean="0">
                <a:latin typeface="+mn-lt"/>
              </a:rPr>
              <a:t>medial epicondyle </a:t>
            </a:r>
            <a:r>
              <a:rPr lang="en-US" dirty="0" err="1" smtClean="0">
                <a:latin typeface="+mn-lt"/>
              </a:rPr>
              <a:t>physis</a:t>
            </a:r>
            <a:endParaRPr lang="en-US" dirty="0">
              <a:latin typeface="+mn-lt"/>
            </a:endParaRPr>
          </a:p>
          <a:p>
            <a:r>
              <a:rPr lang="en-US" dirty="0" smtClean="0">
                <a:latin typeface="+mn-lt"/>
              </a:rPr>
              <a:t>Presence and degree </a:t>
            </a:r>
            <a:r>
              <a:rPr lang="en-US" dirty="0">
                <a:latin typeface="+mn-lt"/>
              </a:rPr>
              <a:t>of </a:t>
            </a:r>
            <a:r>
              <a:rPr lang="en-US" dirty="0" smtClean="0">
                <a:latin typeface="+mn-lt"/>
              </a:rPr>
              <a:t>displacement</a:t>
            </a:r>
          </a:p>
          <a:p>
            <a:r>
              <a:rPr lang="en-US" dirty="0">
                <a:latin typeface="+mn-lt"/>
              </a:rPr>
              <a:t>F</a:t>
            </a:r>
            <a:r>
              <a:rPr lang="en-US" dirty="0" smtClean="0">
                <a:latin typeface="+mn-lt"/>
              </a:rPr>
              <a:t>ragmentation </a:t>
            </a:r>
            <a:r>
              <a:rPr lang="en-US" dirty="0">
                <a:latin typeface="+mn-lt"/>
              </a:rPr>
              <a:t>of the medial epicondyle, trochlea, olecranon, or </a:t>
            </a:r>
            <a:r>
              <a:rPr lang="en-US" dirty="0" err="1">
                <a:latin typeface="+mn-lt"/>
              </a:rPr>
              <a:t>capitellum</a:t>
            </a:r>
            <a:r>
              <a:rPr lang="en-US" dirty="0">
                <a:latin typeface="+mn-lt"/>
              </a:rPr>
              <a:t>.</a:t>
            </a:r>
          </a:p>
          <a:p>
            <a:r>
              <a:rPr lang="en-US" dirty="0">
                <a:latin typeface="+mn-lt"/>
              </a:rPr>
              <a:t>Medial epicondyle hypertrophy or radial head hypertrophy may be present </a:t>
            </a:r>
          </a:p>
        </p:txBody>
      </p:sp>
      <p:sp>
        <p:nvSpPr>
          <p:cNvPr id="30723" name="Rectangle 3"/>
          <p:cNvSpPr>
            <a:spLocks/>
          </p:cNvSpPr>
          <p:nvPr/>
        </p:nvSpPr>
        <p:spPr bwMode="auto">
          <a:xfrm>
            <a:off x="9375207" y="3458152"/>
            <a:ext cx="2762251" cy="196453"/>
          </a:xfrm>
          <a:prstGeom prst="rect">
            <a:avLst/>
          </a:prstGeom>
          <a:noFill/>
          <a:ln w="12700" cap="flat">
            <a:noFill/>
            <a:miter lim="800000"/>
            <a:headEnd type="none" w="med" len="med"/>
            <a:tailEnd type="none" w="med" len="med"/>
          </a:ln>
        </p:spPr>
        <p:txBody>
          <a:bodyPr lIns="0" tIns="0" rIns="0" bIns="0" anchor="ctr"/>
          <a:lstStyle/>
          <a:p>
            <a:r>
              <a:rPr lang="en-US" sz="800" dirty="0" err="1">
                <a:ea typeface="American Typewriter" charset="0"/>
                <a:cs typeface="American Typewriter" charset="0"/>
              </a:rPr>
              <a:t>Tachdjian's</a:t>
            </a:r>
            <a:r>
              <a:rPr lang="en-US" sz="800" dirty="0">
                <a:ea typeface="American Typewriter" charset="0"/>
                <a:cs typeface="American Typewriter" charset="0"/>
              </a:rPr>
              <a:t> Pediatric </a:t>
            </a:r>
            <a:r>
              <a:rPr lang="en-US" sz="800" dirty="0" err="1">
                <a:ea typeface="American Typewriter" charset="0"/>
                <a:cs typeface="American Typewriter" charset="0"/>
              </a:rPr>
              <a:t>Orthopaedics</a:t>
            </a:r>
            <a:endParaRPr lang="en-US" sz="800" dirty="0">
              <a:ea typeface="American Typewriter" charset="0"/>
              <a:cs typeface="American Typewriter" charset="0"/>
            </a:endParaRPr>
          </a:p>
        </p:txBody>
      </p:sp>
    </p:spTree>
    <p:extLst>
      <p:ext uri="{BB962C8B-B14F-4D97-AF65-F5344CB8AC3E}">
        <p14:creationId xmlns:p14="http://schemas.microsoft.com/office/powerpoint/2010/main" val="310494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13 </a:t>
            </a:r>
            <a:r>
              <a:rPr lang="en-US" dirty="0" err="1">
                <a:latin typeface="+mn-lt"/>
              </a:rPr>
              <a:t>yo</a:t>
            </a:r>
            <a:r>
              <a:rPr lang="en-US" dirty="0">
                <a:latin typeface="+mn-lt"/>
              </a:rPr>
              <a:t> F year-round softball </a:t>
            </a:r>
            <a:r>
              <a:rPr lang="en-US" dirty="0" smtClean="0">
                <a:latin typeface="+mn-lt"/>
              </a:rPr>
              <a:t>catcher</a:t>
            </a:r>
            <a:r>
              <a:rPr lang="en-US" dirty="0">
                <a:latin typeface="+mn-lt"/>
              </a:rPr>
              <a:t> </a:t>
            </a:r>
            <a:r>
              <a:rPr lang="en-US" dirty="0" smtClean="0">
                <a:latin typeface="+mn-lt"/>
              </a:rPr>
              <a:t>with medial </a:t>
            </a:r>
            <a:r>
              <a:rPr lang="en-US" dirty="0">
                <a:latin typeface="+mn-lt"/>
              </a:rPr>
              <a:t>elbow </a:t>
            </a:r>
            <a:r>
              <a:rPr lang="en-US" dirty="0" smtClean="0">
                <a:latin typeface="+mn-lt"/>
              </a:rPr>
              <a:t>pain</a:t>
            </a:r>
            <a:endParaRPr lang="en-US" dirty="0">
              <a:latin typeface="+mn-lt"/>
              <a:cs typeface="Calisto MT"/>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201" y="1752601"/>
            <a:ext cx="5651500"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4800" y="1828800"/>
            <a:ext cx="4927600" cy="3562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6705600" y="5391150"/>
            <a:ext cx="4978400" cy="830997"/>
          </a:xfrm>
          <a:prstGeom prst="rect">
            <a:avLst/>
          </a:prstGeom>
          <a:noFill/>
        </p:spPr>
        <p:txBody>
          <a:bodyPr wrap="square" rtlCol="0">
            <a:spAutoFit/>
          </a:bodyPr>
          <a:lstStyle/>
          <a:p>
            <a:r>
              <a:rPr lang="en-US" sz="2400" dirty="0" smtClean="0"/>
              <a:t>Same symptoms in older pt. with closed </a:t>
            </a:r>
            <a:r>
              <a:rPr lang="en-US" sz="2400" dirty="0" err="1" smtClean="0"/>
              <a:t>physes</a:t>
            </a:r>
            <a:r>
              <a:rPr lang="en-US" sz="2400" dirty="0" smtClean="0"/>
              <a:t> = UCL sprain </a:t>
            </a:r>
            <a:endParaRPr lang="en-US" sz="2400" dirty="0"/>
          </a:p>
        </p:txBody>
      </p:sp>
    </p:spTree>
    <p:extLst>
      <p:ext uri="{BB962C8B-B14F-4D97-AF65-F5344CB8AC3E}">
        <p14:creationId xmlns:p14="http://schemas.microsoft.com/office/powerpoint/2010/main" val="278566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l</a:t>
            </a:r>
            <a:r>
              <a:rPr lang="en-US" dirty="0" smtClean="0">
                <a:latin typeface="+mn-lt"/>
              </a:rPr>
              <a:t>ittle </a:t>
            </a:r>
            <a:r>
              <a:rPr lang="en-US" dirty="0">
                <a:latin typeface="+mn-lt"/>
              </a:rPr>
              <a:t>l</a:t>
            </a:r>
            <a:r>
              <a:rPr lang="en-US" dirty="0" smtClean="0">
                <a:latin typeface="+mn-lt"/>
              </a:rPr>
              <a:t>eague </a:t>
            </a:r>
            <a:r>
              <a:rPr lang="en-US" dirty="0">
                <a:latin typeface="+mn-lt"/>
              </a:rPr>
              <a:t>e</a:t>
            </a:r>
            <a:r>
              <a:rPr lang="en-US" dirty="0" smtClean="0">
                <a:latin typeface="+mn-lt"/>
              </a:rPr>
              <a:t>lbow </a:t>
            </a:r>
            <a:r>
              <a:rPr lang="en-US" dirty="0">
                <a:latin typeface="+mn-lt"/>
              </a:rPr>
              <a:t>t</a:t>
            </a:r>
            <a:r>
              <a:rPr lang="en-US" dirty="0" smtClean="0">
                <a:latin typeface="+mn-lt"/>
              </a:rPr>
              <a:t>reatment</a:t>
            </a:r>
            <a:endParaRPr lang="en-US" dirty="0">
              <a:latin typeface="+mn-lt"/>
            </a:endParaRPr>
          </a:p>
        </p:txBody>
      </p:sp>
      <p:sp>
        <p:nvSpPr>
          <p:cNvPr id="3" name="Content Placeholder 2"/>
          <p:cNvSpPr>
            <a:spLocks noGrp="1"/>
          </p:cNvSpPr>
          <p:nvPr>
            <p:ph idx="1"/>
          </p:nvPr>
        </p:nvSpPr>
        <p:spPr/>
        <p:txBody>
          <a:bodyPr>
            <a:normAutofit/>
          </a:bodyPr>
          <a:lstStyle/>
          <a:p>
            <a:pPr marL="635102">
              <a:buFont typeface="Geneva" charset="0"/>
              <a:buChar char="•"/>
            </a:pPr>
            <a:r>
              <a:rPr lang="en-US" sz="2400" dirty="0" smtClean="0">
                <a:latin typeface="+mn-lt"/>
                <a:ea typeface="Geneva" charset="0"/>
                <a:cs typeface="Calisto MT"/>
                <a:sym typeface="Geneva" charset="0"/>
              </a:rPr>
              <a:t>Best treatment is prevention through education</a:t>
            </a:r>
          </a:p>
          <a:p>
            <a:pPr marL="978002" lvl="1">
              <a:buFont typeface="Geneva" charset="0"/>
              <a:buChar char="•"/>
            </a:pPr>
            <a:r>
              <a:rPr lang="en-US" sz="2400" dirty="0" smtClean="0">
                <a:latin typeface="+mn-lt"/>
                <a:ea typeface="Geneva" charset="0"/>
                <a:cs typeface="Calisto MT"/>
                <a:sym typeface="Geneva" charset="0"/>
              </a:rPr>
              <a:t>Throwing mechanics, pitch counts</a:t>
            </a:r>
          </a:p>
          <a:p>
            <a:pPr marL="635102">
              <a:buFont typeface="Geneva" charset="0"/>
              <a:buChar char="•"/>
            </a:pPr>
            <a:r>
              <a:rPr lang="en-US" sz="2400" dirty="0">
                <a:latin typeface="+mn-lt"/>
                <a:ea typeface="Geneva" charset="0"/>
                <a:cs typeface="Calisto MT"/>
                <a:sym typeface="Geneva" charset="0"/>
              </a:rPr>
              <a:t>Same as shoulder</a:t>
            </a:r>
            <a:endParaRPr lang="en-US" sz="2400" dirty="0">
              <a:latin typeface="+mn-lt"/>
              <a:ea typeface="ヒラギノ角ゴ ProN W3" charset="0"/>
              <a:cs typeface="Calisto MT"/>
              <a:sym typeface="Geneva" charset="0"/>
            </a:endParaRPr>
          </a:p>
          <a:p>
            <a:pPr marL="1004554" lvl="1">
              <a:buFont typeface="Geneva" charset="0"/>
              <a:buChar char="•"/>
            </a:pPr>
            <a:r>
              <a:rPr lang="en-US" sz="2400" dirty="0">
                <a:latin typeface="+mn-lt"/>
                <a:ea typeface="Geneva" charset="0"/>
                <a:cs typeface="Calisto MT"/>
                <a:sym typeface="Geneva" charset="0"/>
              </a:rPr>
              <a:t>Cessation of throwing 4-6 </a:t>
            </a:r>
            <a:r>
              <a:rPr lang="en-US" sz="2400" dirty="0" smtClean="0">
                <a:latin typeface="+mn-lt"/>
                <a:ea typeface="Geneva" charset="0"/>
                <a:cs typeface="Calisto MT"/>
                <a:sym typeface="Geneva" charset="0"/>
              </a:rPr>
              <a:t>weeks</a:t>
            </a:r>
            <a:endParaRPr lang="en-US" sz="2400" dirty="0">
              <a:latin typeface="+mn-lt"/>
              <a:ea typeface="Geneva" charset="0"/>
              <a:cs typeface="Calisto MT"/>
              <a:sym typeface="Geneva" charset="0"/>
            </a:endParaRPr>
          </a:p>
          <a:p>
            <a:pPr marL="1004554" lvl="1">
              <a:buFont typeface="Geneva" charset="0"/>
              <a:buChar char="•"/>
            </a:pPr>
            <a:r>
              <a:rPr lang="en-US" sz="2400" dirty="0">
                <a:latin typeface="+mn-lt"/>
                <a:ea typeface="Geneva" charset="0"/>
                <a:cs typeface="Calisto MT"/>
                <a:sym typeface="Geneva" charset="0"/>
              </a:rPr>
              <a:t>P</a:t>
            </a:r>
            <a:r>
              <a:rPr lang="en-US" sz="2400" dirty="0" smtClean="0">
                <a:latin typeface="+mn-lt"/>
                <a:ea typeface="Geneva" charset="0"/>
                <a:cs typeface="Calisto MT"/>
                <a:sym typeface="Geneva" charset="0"/>
              </a:rPr>
              <a:t>rogressive </a:t>
            </a:r>
            <a:r>
              <a:rPr lang="en-US" sz="2400" dirty="0">
                <a:latin typeface="+mn-lt"/>
                <a:ea typeface="Geneva" charset="0"/>
                <a:cs typeface="Calisto MT"/>
                <a:sym typeface="Geneva" charset="0"/>
              </a:rPr>
              <a:t>throwing program</a:t>
            </a:r>
            <a:endParaRPr lang="en-US" sz="2400" dirty="0">
              <a:latin typeface="+mn-lt"/>
              <a:ea typeface="ヒラギノ角ゴ ProN W3" charset="0"/>
              <a:cs typeface="Calisto MT"/>
              <a:sym typeface="Geneva" charset="0"/>
            </a:endParaRPr>
          </a:p>
          <a:p>
            <a:pPr marL="1004554" lvl="1">
              <a:buFont typeface="Geneva" charset="0"/>
              <a:buChar char="•"/>
            </a:pPr>
            <a:r>
              <a:rPr lang="en-US" sz="2400" dirty="0">
                <a:latin typeface="+mn-lt"/>
                <a:ea typeface="Geneva" charset="0"/>
                <a:cs typeface="Calisto MT"/>
                <a:sym typeface="Geneva" charset="0"/>
              </a:rPr>
              <a:t>May cast for 3-4 weeks for acute symptoms/fracture</a:t>
            </a:r>
          </a:p>
          <a:p>
            <a:pPr marL="635102">
              <a:buFont typeface="Geneva" charset="0"/>
              <a:buChar char="•"/>
            </a:pPr>
            <a:r>
              <a:rPr lang="en-US" sz="2400" dirty="0" smtClean="0">
                <a:latin typeface="+mn-lt"/>
                <a:ea typeface="Geneva" charset="0"/>
                <a:cs typeface="Calisto MT"/>
                <a:sym typeface="Geneva" charset="0"/>
              </a:rPr>
              <a:t>Surgery only for avulsion fracture, fragmentation of medial epicondyle, or UCL tear</a:t>
            </a:r>
            <a:endParaRPr lang="en-US" sz="2400" dirty="0">
              <a:latin typeface="+mn-lt"/>
              <a:ea typeface="ヒラギノ角ゴ ProN W3" charset="0"/>
              <a:cs typeface="Calisto MT"/>
              <a:sym typeface="Geneva" charset="0"/>
            </a:endParaRPr>
          </a:p>
          <a:p>
            <a:pPr marL="0" indent="0">
              <a:buNone/>
            </a:pPr>
            <a:endParaRPr lang="en-US" sz="2400" dirty="0">
              <a:latin typeface="+mn-lt"/>
            </a:endParaRPr>
          </a:p>
        </p:txBody>
      </p:sp>
    </p:spTree>
    <p:extLst>
      <p:ext uri="{BB962C8B-B14F-4D97-AF65-F5344CB8AC3E}">
        <p14:creationId xmlns:p14="http://schemas.microsoft.com/office/powerpoint/2010/main" val="35321120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1"/>
          <p:cNvPicPr>
            <a:picLocks noChangeArrowheads="1"/>
          </p:cNvPicPr>
          <p:nvPr/>
        </p:nvPicPr>
        <p:blipFill>
          <a:blip r:embed="rId2" cstate="print"/>
          <a:srcRect/>
          <a:stretch>
            <a:fillRect/>
          </a:stretch>
        </p:blipFill>
        <p:spPr bwMode="auto">
          <a:xfrm>
            <a:off x="6607969" y="1482329"/>
            <a:ext cx="3786188" cy="4250531"/>
          </a:xfrm>
          <a:prstGeom prst="rect">
            <a:avLst/>
          </a:prstGeom>
          <a:noFill/>
          <a:ln w="12700" cap="flat">
            <a:noFill/>
            <a:miter lim="800000"/>
            <a:headEnd/>
            <a:tailEnd/>
          </a:ln>
          <a:effectLst>
            <a:outerShdw dist="253999" dir="5400000" algn="ctr" rotWithShape="0">
              <a:schemeClr val="bg2">
                <a:alpha val="75000"/>
              </a:schemeClr>
            </a:outerShdw>
          </a:effectLst>
        </p:spPr>
      </p:pic>
      <p:sp>
        <p:nvSpPr>
          <p:cNvPr id="32770" name="Rectangle 2"/>
          <p:cNvSpPr>
            <a:spLocks noGrp="1" noChangeArrowheads="1"/>
          </p:cNvSpPr>
          <p:nvPr>
            <p:ph type="title"/>
          </p:nvPr>
        </p:nvSpPr>
        <p:spPr>
          <a:ln/>
        </p:spPr>
        <p:txBody>
          <a:bodyPr/>
          <a:lstStyle/>
          <a:p>
            <a:r>
              <a:rPr lang="en-US" sz="4500" dirty="0">
                <a:latin typeface="+mn-lt"/>
                <a:ea typeface="Geneva" charset="0"/>
                <a:cs typeface="Calisto MT"/>
                <a:sym typeface="Geneva" charset="0"/>
              </a:rPr>
              <a:t>m</a:t>
            </a:r>
            <a:r>
              <a:rPr lang="en-US" sz="4500" dirty="0" smtClean="0">
                <a:latin typeface="+mn-lt"/>
                <a:ea typeface="Geneva" charset="0"/>
                <a:cs typeface="Calisto MT"/>
                <a:sym typeface="Geneva" charset="0"/>
              </a:rPr>
              <a:t>edial </a:t>
            </a:r>
            <a:r>
              <a:rPr lang="en-US" sz="4500" dirty="0">
                <a:latin typeface="+mn-lt"/>
                <a:ea typeface="Geneva" charset="0"/>
                <a:cs typeface="Calisto MT"/>
                <a:sym typeface="Geneva" charset="0"/>
              </a:rPr>
              <a:t>epicondyle fracture</a:t>
            </a:r>
            <a:endParaRPr lang="en-US" sz="4500" dirty="0">
              <a:latin typeface="+mn-lt"/>
              <a:ea typeface="ヒラギノ角ゴ ProN W3" charset="0"/>
              <a:cs typeface="Calisto MT"/>
              <a:sym typeface="Geneva" charset="0"/>
            </a:endParaRPr>
          </a:p>
        </p:txBody>
      </p:sp>
      <p:sp>
        <p:nvSpPr>
          <p:cNvPr id="32771" name="Rectangle 3"/>
          <p:cNvSpPr>
            <a:spLocks noGrp="1" noChangeArrowheads="1"/>
          </p:cNvSpPr>
          <p:nvPr>
            <p:ph type="body" idx="1"/>
          </p:nvPr>
        </p:nvSpPr>
        <p:spPr>
          <a:xfrm>
            <a:off x="406401" y="1777008"/>
            <a:ext cx="5511007" cy="4634508"/>
          </a:xfrm>
          <a:ln/>
        </p:spPr>
        <p:txBody>
          <a:bodyPr>
            <a:noAutofit/>
          </a:bodyPr>
          <a:lstStyle/>
          <a:p>
            <a:pPr marL="563667">
              <a:buFont typeface="Geneva" charset="0"/>
              <a:buChar char="•"/>
            </a:pPr>
            <a:r>
              <a:rPr lang="en-US" sz="2400" dirty="0">
                <a:latin typeface="+mn-lt"/>
                <a:ea typeface="Geneva" charset="0"/>
                <a:cs typeface="Calisto MT"/>
                <a:sym typeface="Geneva" charset="0"/>
              </a:rPr>
              <a:t>Avulsion off </a:t>
            </a:r>
            <a:r>
              <a:rPr lang="en-US" sz="2400" dirty="0" smtClean="0">
                <a:latin typeface="+mn-lt"/>
                <a:ea typeface="Geneva" charset="0"/>
                <a:cs typeface="Calisto MT"/>
                <a:sym typeface="Geneva" charset="0"/>
              </a:rPr>
              <a:t>distal humerus</a:t>
            </a:r>
            <a:endParaRPr lang="en-US" sz="2400" dirty="0">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Predisposition?</a:t>
            </a:r>
            <a:endParaRPr lang="en-US" sz="2400" dirty="0">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Casting (</a:t>
            </a:r>
            <a:r>
              <a:rPr lang="en-US" sz="2400" dirty="0" smtClean="0">
                <a:latin typeface="+mn-lt"/>
                <a:ea typeface="Geneva" charset="0"/>
                <a:cs typeface="Calisto MT"/>
                <a:sym typeface="Geneva" charset="0"/>
              </a:rPr>
              <a:t>&lt;5 mm </a:t>
            </a:r>
            <a:r>
              <a:rPr lang="en-US" sz="2400" dirty="0">
                <a:latin typeface="+mn-lt"/>
                <a:ea typeface="Geneva" charset="0"/>
                <a:cs typeface="Calisto MT"/>
                <a:sym typeface="Geneva" charset="0"/>
              </a:rPr>
              <a:t>displaced)</a:t>
            </a:r>
            <a:endParaRPr lang="en-US" sz="2400" dirty="0">
              <a:latin typeface="+mn-lt"/>
              <a:ea typeface="ヒラギノ角ゴ ProN W3" charset="0"/>
              <a:cs typeface="Calisto MT"/>
              <a:sym typeface="Geneva" charset="0"/>
            </a:endParaRPr>
          </a:p>
          <a:p>
            <a:pPr marL="563667">
              <a:buFont typeface="Geneva" charset="0"/>
              <a:buChar char="•"/>
            </a:pPr>
            <a:r>
              <a:rPr lang="en-US" sz="2400" dirty="0">
                <a:latin typeface="+mn-lt"/>
                <a:ea typeface="Geneva" charset="0"/>
                <a:cs typeface="Calisto MT"/>
                <a:sym typeface="Geneva" charset="0"/>
              </a:rPr>
              <a:t>Surgery </a:t>
            </a:r>
            <a:endParaRPr lang="en-US" sz="2400" dirty="0">
              <a:latin typeface="+mn-lt"/>
              <a:ea typeface="ヒラギノ角ゴ ProN W3" charset="0"/>
              <a:cs typeface="Calisto MT"/>
              <a:sym typeface="Geneva" charset="0"/>
            </a:endParaRPr>
          </a:p>
          <a:p>
            <a:pPr marL="933119" lvl="1">
              <a:buFont typeface="Geneva" charset="0"/>
              <a:buChar char="•"/>
            </a:pPr>
            <a:r>
              <a:rPr lang="en-US" sz="2400" dirty="0">
                <a:latin typeface="+mn-lt"/>
                <a:ea typeface="Geneva" charset="0"/>
                <a:cs typeface="Calisto MT"/>
                <a:sym typeface="Geneva" charset="0"/>
              </a:rPr>
              <a:t>rotated</a:t>
            </a:r>
            <a:endParaRPr lang="en-US" sz="2400" dirty="0">
              <a:latin typeface="+mn-lt"/>
              <a:ea typeface="ヒラギノ角ゴ ProN W3" charset="0"/>
              <a:cs typeface="Calisto MT"/>
              <a:sym typeface="Geneva" charset="0"/>
            </a:endParaRPr>
          </a:p>
          <a:p>
            <a:pPr marL="933119" lvl="1">
              <a:buFont typeface="Geneva" charset="0"/>
              <a:buChar char="•"/>
            </a:pPr>
            <a:r>
              <a:rPr lang="en-US" sz="2400" dirty="0">
                <a:latin typeface="+mn-lt"/>
                <a:ea typeface="Geneva" charset="0"/>
                <a:cs typeface="Calisto MT"/>
                <a:sym typeface="Geneva" charset="0"/>
              </a:rPr>
              <a:t>displaced into joint</a:t>
            </a:r>
            <a:endParaRPr lang="en-US" sz="2400" dirty="0">
              <a:latin typeface="+mn-lt"/>
              <a:ea typeface="ヒラギノ角ゴ ProN W3" charset="0"/>
              <a:cs typeface="Calisto MT"/>
              <a:sym typeface="Geneva" charset="0"/>
            </a:endParaRPr>
          </a:p>
          <a:p>
            <a:pPr marL="933119" lvl="1">
              <a:buFont typeface="Geneva" charset="0"/>
              <a:buChar char="•"/>
            </a:pPr>
            <a:r>
              <a:rPr lang="en-US" sz="2400" dirty="0" smtClean="0">
                <a:ea typeface="Geneva" charset="0"/>
                <a:cs typeface="Calisto MT"/>
                <a:sym typeface="Geneva" charset="0"/>
              </a:rPr>
              <a:t>upper extremity athlete</a:t>
            </a:r>
            <a:endParaRPr lang="en-US" sz="2400"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3203710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ln/>
        </p:spPr>
        <p:txBody>
          <a:bodyPr/>
          <a:lstStyle/>
          <a:p>
            <a:r>
              <a:rPr lang="en-US" dirty="0" err="1">
                <a:latin typeface="+mn-lt"/>
                <a:ea typeface="Geneva" charset="0"/>
                <a:cs typeface="Calisto MT"/>
                <a:sym typeface="Geneva" charset="0"/>
              </a:rPr>
              <a:t>p</a:t>
            </a:r>
            <a:r>
              <a:rPr lang="en-US" dirty="0" err="1" smtClean="0">
                <a:latin typeface="+mn-lt"/>
                <a:ea typeface="Geneva" charset="0"/>
                <a:cs typeface="Calisto MT"/>
                <a:sym typeface="Geneva" charset="0"/>
              </a:rPr>
              <a:t>anner’s</a:t>
            </a:r>
            <a:r>
              <a:rPr lang="en-US" dirty="0" smtClean="0">
                <a:latin typeface="+mn-lt"/>
                <a:ea typeface="Geneva" charset="0"/>
                <a:cs typeface="Calisto MT"/>
                <a:sym typeface="Geneva" charset="0"/>
              </a:rPr>
              <a:t> </a:t>
            </a:r>
            <a:r>
              <a:rPr lang="en-US" dirty="0">
                <a:latin typeface="+mn-lt"/>
                <a:ea typeface="Geneva" charset="0"/>
                <a:cs typeface="Calisto MT"/>
                <a:sym typeface="Geneva" charset="0"/>
              </a:rPr>
              <a:t>disease</a:t>
            </a:r>
            <a:endParaRPr lang="en-US" dirty="0">
              <a:latin typeface="+mn-lt"/>
              <a:ea typeface="ヒラギノ角ゴ ProN W3" charset="0"/>
              <a:cs typeface="Calisto MT"/>
              <a:sym typeface="Geneva" charset="0"/>
            </a:endParaRPr>
          </a:p>
        </p:txBody>
      </p:sp>
      <p:sp>
        <p:nvSpPr>
          <p:cNvPr id="33794" name="Rectangle 2"/>
          <p:cNvSpPr>
            <a:spLocks noGrp="1" noChangeArrowheads="1"/>
          </p:cNvSpPr>
          <p:nvPr>
            <p:ph type="body" idx="1"/>
          </p:nvPr>
        </p:nvSpPr>
        <p:spPr>
          <a:xfrm>
            <a:off x="216863" y="1752600"/>
            <a:ext cx="9596774" cy="4770582"/>
          </a:xfrm>
          <a:ln/>
        </p:spPr>
        <p:txBody>
          <a:bodyPr>
            <a:normAutofit/>
          </a:bodyPr>
          <a:lstStyle/>
          <a:p>
            <a:pPr marL="635102">
              <a:buFont typeface="Geneva" charset="0"/>
              <a:buChar char="•"/>
            </a:pPr>
            <a:r>
              <a:rPr lang="en-US" sz="2800" dirty="0">
                <a:latin typeface="+mn-lt"/>
                <a:ea typeface="Geneva" charset="0"/>
                <a:cs typeface="Calisto MT"/>
                <a:sym typeface="Geneva" charset="0"/>
              </a:rPr>
              <a:t>Idiopathic, </a:t>
            </a:r>
            <a:r>
              <a:rPr lang="en-US" sz="2800" dirty="0" smtClean="0">
                <a:latin typeface="+mn-lt"/>
                <a:ea typeface="Geneva" charset="0"/>
                <a:cs typeface="Calisto MT"/>
                <a:sym typeface="Geneva" charset="0"/>
              </a:rPr>
              <a:t>self-limiting osteonecrosis (loss </a:t>
            </a:r>
            <a:r>
              <a:rPr lang="en-US" sz="2800" dirty="0">
                <a:latin typeface="+mn-lt"/>
                <a:ea typeface="Geneva" charset="0"/>
                <a:cs typeface="Calisto MT"/>
                <a:sym typeface="Geneva" charset="0"/>
              </a:rPr>
              <a:t>of blood </a:t>
            </a:r>
            <a:r>
              <a:rPr lang="en-US" sz="2800" dirty="0" smtClean="0">
                <a:latin typeface="+mn-lt"/>
                <a:ea typeface="Geneva" charset="0"/>
                <a:cs typeface="Calisto MT"/>
                <a:sym typeface="Geneva" charset="0"/>
              </a:rPr>
              <a:t>supply) </a:t>
            </a:r>
            <a:r>
              <a:rPr lang="en-US" sz="2800" dirty="0">
                <a:latin typeface="+mn-lt"/>
                <a:ea typeface="Geneva" charset="0"/>
                <a:cs typeface="Calisto MT"/>
                <a:sym typeface="Geneva" charset="0"/>
              </a:rPr>
              <a:t>to </a:t>
            </a:r>
            <a:r>
              <a:rPr lang="en-US" sz="2800" dirty="0" err="1">
                <a:latin typeface="+mn-lt"/>
                <a:ea typeface="Geneva" charset="0"/>
                <a:cs typeface="Calisto MT"/>
                <a:sym typeface="Geneva" charset="0"/>
              </a:rPr>
              <a:t>capitellum</a:t>
            </a:r>
            <a:endParaRPr lang="en-US" sz="2800" dirty="0">
              <a:latin typeface="+mn-lt"/>
              <a:ea typeface="ヒラギノ角ゴ ProN W3" charset="0"/>
              <a:cs typeface="Calisto MT"/>
              <a:sym typeface="Geneva" charset="0"/>
            </a:endParaRPr>
          </a:p>
          <a:p>
            <a:pPr marL="635102">
              <a:buFont typeface="Geneva" charset="0"/>
              <a:buChar char="•"/>
            </a:pPr>
            <a:r>
              <a:rPr lang="en-US" sz="2800" dirty="0">
                <a:latin typeface="+mn-lt"/>
                <a:ea typeface="Geneva" charset="0"/>
                <a:cs typeface="Calisto MT"/>
                <a:sym typeface="Geneva" charset="0"/>
              </a:rPr>
              <a:t>Children under 10</a:t>
            </a:r>
            <a:endParaRPr lang="en-US" sz="2800" dirty="0">
              <a:latin typeface="+mn-lt"/>
              <a:ea typeface="ヒラギノ角ゴ ProN W3" charset="0"/>
              <a:cs typeface="Calisto MT"/>
              <a:sym typeface="Geneva" charset="0"/>
            </a:endParaRPr>
          </a:p>
          <a:p>
            <a:pPr marL="635102">
              <a:buFont typeface="Geneva" charset="0"/>
              <a:buChar char="•"/>
            </a:pPr>
            <a:r>
              <a:rPr lang="en-US" sz="2800" dirty="0">
                <a:latin typeface="+mn-lt"/>
                <a:ea typeface="Geneva" charset="0"/>
                <a:cs typeface="Calisto MT"/>
                <a:sym typeface="Geneva" charset="0"/>
              </a:rPr>
              <a:t>Non-specific pain and stiffness about </a:t>
            </a:r>
            <a:r>
              <a:rPr lang="en-US" sz="2800" dirty="0" smtClean="0">
                <a:latin typeface="+mn-lt"/>
                <a:ea typeface="Geneva" charset="0"/>
                <a:cs typeface="Calisto MT"/>
                <a:sym typeface="Geneva" charset="0"/>
              </a:rPr>
              <a:t>elbow</a:t>
            </a:r>
          </a:p>
          <a:p>
            <a:pPr marL="978002" lvl="1">
              <a:buFont typeface="Geneva" charset="0"/>
              <a:buChar char="•"/>
            </a:pPr>
            <a:r>
              <a:rPr lang="en-US" sz="2600" dirty="0" smtClean="0">
                <a:latin typeface="+mn-lt"/>
                <a:ea typeface="Geneva" charset="0"/>
                <a:cs typeface="Calisto MT"/>
                <a:sym typeface="Geneva" charset="0"/>
              </a:rPr>
              <a:t>Worse with activity</a:t>
            </a:r>
          </a:p>
          <a:p>
            <a:pPr marL="635102">
              <a:buFont typeface="Geneva" charset="0"/>
              <a:buChar char="•"/>
            </a:pPr>
            <a:r>
              <a:rPr lang="en-US" sz="2800" dirty="0" smtClean="0">
                <a:latin typeface="+mn-lt"/>
                <a:ea typeface="ヒラギノ角ゴ ProN W3" charset="0"/>
                <a:cs typeface="Calisto MT"/>
                <a:sym typeface="Geneva" charset="0"/>
              </a:rPr>
              <a:t>Relatively benign course</a:t>
            </a:r>
          </a:p>
          <a:p>
            <a:pPr marL="978002" lvl="1">
              <a:buFont typeface="Geneva" charset="0"/>
              <a:buChar char="•"/>
            </a:pPr>
            <a:r>
              <a:rPr lang="en-US" sz="2600" dirty="0" smtClean="0">
                <a:latin typeface="+mn-lt"/>
                <a:ea typeface="ヒラギノ角ゴ ProN W3" charset="0"/>
                <a:cs typeface="Calisto MT"/>
                <a:sym typeface="Geneva" charset="0"/>
              </a:rPr>
              <a:t>Pain occurs during fragmentation of </a:t>
            </a:r>
            <a:r>
              <a:rPr lang="en-US" sz="2600" dirty="0" err="1" smtClean="0">
                <a:latin typeface="+mn-lt"/>
                <a:ea typeface="ヒラギノ角ゴ ProN W3" charset="0"/>
                <a:cs typeface="Calisto MT"/>
                <a:sym typeface="Geneva" charset="0"/>
              </a:rPr>
              <a:t>capitellar</a:t>
            </a:r>
            <a:r>
              <a:rPr lang="en-US" sz="2600" dirty="0" smtClean="0">
                <a:latin typeface="+mn-lt"/>
                <a:ea typeface="ヒラギノ角ゴ ProN W3" charset="0"/>
                <a:cs typeface="Calisto MT"/>
                <a:sym typeface="Geneva" charset="0"/>
              </a:rPr>
              <a:t> </a:t>
            </a:r>
            <a:r>
              <a:rPr lang="en-US" sz="2600" dirty="0" err="1" smtClean="0">
                <a:latin typeface="+mn-lt"/>
                <a:ea typeface="ヒラギノ角ゴ ProN W3" charset="0"/>
                <a:cs typeface="Calisto MT"/>
                <a:sym typeface="Geneva" charset="0"/>
              </a:rPr>
              <a:t>ossific</a:t>
            </a:r>
            <a:r>
              <a:rPr lang="en-US" sz="2600" dirty="0" smtClean="0">
                <a:latin typeface="+mn-lt"/>
                <a:ea typeface="ヒラギノ角ゴ ProN W3" charset="0"/>
                <a:cs typeface="Calisto MT"/>
                <a:sym typeface="Geneva" charset="0"/>
              </a:rPr>
              <a:t> nucleus</a:t>
            </a:r>
          </a:p>
          <a:p>
            <a:pPr marL="978002" lvl="1">
              <a:buFont typeface="Geneva" charset="0"/>
              <a:buChar char="•"/>
            </a:pPr>
            <a:r>
              <a:rPr lang="en-US" sz="2600" dirty="0" smtClean="0">
                <a:latin typeface="+mn-lt"/>
                <a:ea typeface="ヒラギノ角ゴ ProN W3" charset="0"/>
                <a:cs typeface="Calisto MT"/>
                <a:sym typeface="Geneva" charset="0"/>
              </a:rPr>
              <a:t>Normal </a:t>
            </a:r>
            <a:r>
              <a:rPr lang="en-US" sz="2600" dirty="0" err="1" smtClean="0">
                <a:latin typeface="+mn-lt"/>
                <a:ea typeface="ヒラギノ角ゴ ProN W3" charset="0"/>
                <a:cs typeface="Calisto MT"/>
                <a:sym typeface="Geneva" charset="0"/>
              </a:rPr>
              <a:t>capitellar</a:t>
            </a:r>
            <a:r>
              <a:rPr lang="en-US" sz="2600" dirty="0" smtClean="0">
                <a:latin typeface="+mn-lt"/>
                <a:ea typeface="ヒラギノ角ゴ ProN W3" charset="0"/>
                <a:cs typeface="Calisto MT"/>
                <a:sym typeface="Geneva" charset="0"/>
              </a:rPr>
              <a:t> growth resumes</a:t>
            </a:r>
          </a:p>
          <a:p>
            <a:pPr marL="978002" lvl="1">
              <a:buFont typeface="Geneva" charset="0"/>
              <a:buChar char="•"/>
            </a:pPr>
            <a:r>
              <a:rPr lang="en-US" sz="2600" dirty="0" smtClean="0">
                <a:latin typeface="+mn-lt"/>
                <a:ea typeface="ヒラギノ角ゴ ProN W3" charset="0"/>
                <a:cs typeface="Calisto MT"/>
                <a:sym typeface="Geneva" charset="0"/>
              </a:rPr>
              <a:t>No residual deformity or </a:t>
            </a:r>
            <a:r>
              <a:rPr lang="en-US" sz="2600" dirty="0" err="1" smtClean="0">
                <a:latin typeface="+mn-lt"/>
                <a:ea typeface="ヒラギノ角ゴ ProN W3" charset="0"/>
                <a:cs typeface="Calisto MT"/>
                <a:sym typeface="Geneva" charset="0"/>
              </a:rPr>
              <a:t>sequelae</a:t>
            </a:r>
            <a:endParaRPr lang="en-US" sz="2600" dirty="0">
              <a:latin typeface="+mn-lt"/>
              <a:ea typeface="ヒラギノ角ゴ ProN W3" charset="0"/>
              <a:cs typeface="Calisto MT"/>
              <a:sym typeface="Geneva" charset="0"/>
            </a:endParaRPr>
          </a:p>
        </p:txBody>
      </p:sp>
      <p:pic>
        <p:nvPicPr>
          <p:cNvPr id="1026" name="Picture 2" descr="Panner's Disease of the Elbow"/>
          <p:cNvPicPr>
            <a:picLocks noChangeAspect="1" noChangeArrowheads="1"/>
          </p:cNvPicPr>
          <p:nvPr/>
        </p:nvPicPr>
        <p:blipFill rotWithShape="1">
          <a:blip r:embed="rId2">
            <a:extLst>
              <a:ext uri="{28A0092B-C50C-407E-A947-70E740481C1C}">
                <a14:useLocalDpi xmlns:a14="http://schemas.microsoft.com/office/drawing/2010/main" val="0"/>
              </a:ext>
            </a:extLst>
          </a:blip>
          <a:srcRect l="18794"/>
          <a:stretch/>
        </p:blipFill>
        <p:spPr bwMode="auto">
          <a:xfrm>
            <a:off x="9155545" y="1524001"/>
            <a:ext cx="3036455" cy="2804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919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rrowheads="1"/>
          </p:cNvPicPr>
          <p:nvPr/>
        </p:nvPicPr>
        <p:blipFill>
          <a:blip r:embed="rId2" cstate="print"/>
          <a:srcRect/>
          <a:stretch>
            <a:fillRect/>
          </a:stretch>
        </p:blipFill>
        <p:spPr bwMode="auto">
          <a:xfrm>
            <a:off x="7489031" y="2241352"/>
            <a:ext cx="4095751" cy="3420070"/>
          </a:xfrm>
          <a:prstGeom prst="rect">
            <a:avLst/>
          </a:prstGeom>
          <a:noFill/>
          <a:ln w="12700" cap="flat">
            <a:noFill/>
            <a:miter lim="800000"/>
            <a:headEnd/>
            <a:tailEnd/>
          </a:ln>
          <a:effectLst>
            <a:outerShdw dist="253999" dir="5400000" algn="ctr" rotWithShape="0">
              <a:schemeClr val="bg2">
                <a:alpha val="75000"/>
              </a:schemeClr>
            </a:outerShdw>
          </a:effectLst>
        </p:spPr>
      </p:pic>
      <p:sp>
        <p:nvSpPr>
          <p:cNvPr id="34818" name="Rectangle 2"/>
          <p:cNvSpPr>
            <a:spLocks noGrp="1" noChangeArrowheads="1"/>
          </p:cNvSpPr>
          <p:nvPr>
            <p:ph type="title"/>
          </p:nvPr>
        </p:nvSpPr>
        <p:spPr>
          <a:ln/>
        </p:spPr>
        <p:txBody>
          <a:bodyPr/>
          <a:lstStyle/>
          <a:p>
            <a:r>
              <a:rPr lang="en-US" dirty="0" err="1">
                <a:latin typeface="+mn-lt"/>
                <a:ea typeface="Geneva" charset="0"/>
                <a:cs typeface="Calisto MT"/>
                <a:sym typeface="Geneva" charset="0"/>
              </a:rPr>
              <a:t>p</a:t>
            </a:r>
            <a:r>
              <a:rPr lang="en-US" dirty="0" err="1" smtClean="0">
                <a:latin typeface="+mn-lt"/>
                <a:ea typeface="Geneva" charset="0"/>
                <a:cs typeface="Calisto MT"/>
                <a:sym typeface="Geneva" charset="0"/>
              </a:rPr>
              <a:t>anner’s</a:t>
            </a:r>
            <a:r>
              <a:rPr lang="en-US" dirty="0" smtClean="0">
                <a:latin typeface="+mn-lt"/>
                <a:ea typeface="Geneva" charset="0"/>
                <a:cs typeface="Calisto MT"/>
                <a:sym typeface="Geneva" charset="0"/>
              </a:rPr>
              <a:t> </a:t>
            </a:r>
            <a:r>
              <a:rPr lang="en-US" dirty="0">
                <a:latin typeface="+mn-lt"/>
                <a:ea typeface="Geneva" charset="0"/>
                <a:cs typeface="Calisto MT"/>
                <a:sym typeface="Geneva" charset="0"/>
              </a:rPr>
              <a:t>disease</a:t>
            </a:r>
            <a:endParaRPr lang="en-US" dirty="0">
              <a:latin typeface="+mn-lt"/>
              <a:ea typeface="ヒラギノ角ゴ ProN W3" charset="0"/>
              <a:cs typeface="Calisto MT"/>
              <a:sym typeface="Geneva" charset="0"/>
            </a:endParaRPr>
          </a:p>
        </p:txBody>
      </p:sp>
      <p:sp>
        <p:nvSpPr>
          <p:cNvPr id="34819" name="Rectangle 3"/>
          <p:cNvSpPr>
            <a:spLocks noGrp="1" noChangeArrowheads="1"/>
          </p:cNvSpPr>
          <p:nvPr>
            <p:ph type="body" idx="1"/>
          </p:nvPr>
        </p:nvSpPr>
        <p:spPr>
          <a:xfrm>
            <a:off x="914401" y="1869141"/>
            <a:ext cx="6574631" cy="4257022"/>
          </a:xfrm>
          <a:ln/>
        </p:spPr>
        <p:txBody>
          <a:bodyPr>
            <a:noAutofit/>
          </a:bodyPr>
          <a:lstStyle/>
          <a:p>
            <a:pPr marL="563667">
              <a:buFont typeface="Geneva" charset="0"/>
              <a:buChar char="•"/>
            </a:pPr>
            <a:r>
              <a:rPr lang="en-US" sz="2400" dirty="0">
                <a:latin typeface="+mn-lt"/>
                <a:ea typeface="Geneva" charset="0"/>
                <a:cs typeface="Calisto MT"/>
                <a:sym typeface="Geneva" charset="0"/>
              </a:rPr>
              <a:t>Typically no history of </a:t>
            </a:r>
            <a:r>
              <a:rPr lang="en-US" sz="2400" dirty="0" smtClean="0">
                <a:latin typeface="+mn-lt"/>
                <a:ea typeface="Geneva" charset="0"/>
                <a:cs typeface="Calisto MT"/>
                <a:sym typeface="Geneva" charset="0"/>
              </a:rPr>
              <a:t>injury</a:t>
            </a:r>
          </a:p>
          <a:p>
            <a:pPr marL="563667">
              <a:buFont typeface="Geneva" charset="0"/>
              <a:buChar char="•"/>
            </a:pPr>
            <a:r>
              <a:rPr lang="en-US" sz="2400" dirty="0" smtClean="0">
                <a:latin typeface="+mn-lt"/>
                <a:ea typeface="ヒラギノ角ゴ ProN W3" charset="0"/>
                <a:cs typeface="Calisto MT"/>
                <a:sym typeface="Geneva" charset="0"/>
              </a:rPr>
              <a:t>Overuse/overload from repetitive compression injuries</a:t>
            </a:r>
          </a:p>
          <a:p>
            <a:pPr marL="563667">
              <a:buFont typeface="Geneva" charset="0"/>
              <a:buChar char="•"/>
            </a:pPr>
            <a:r>
              <a:rPr lang="en-US" sz="2400" dirty="0" smtClean="0">
                <a:latin typeface="+mn-lt"/>
                <a:ea typeface="ヒラギノ角ゴ ProN W3" charset="0"/>
                <a:cs typeface="Calisto MT"/>
                <a:sym typeface="Geneva" charset="0"/>
              </a:rPr>
              <a:t>+/-  Locking or Catching</a:t>
            </a:r>
            <a:endParaRPr lang="en-US" sz="2400" dirty="0">
              <a:latin typeface="+mn-lt"/>
              <a:ea typeface="ヒラギノ角ゴ ProN W3" charset="0"/>
              <a:cs typeface="Calisto MT"/>
              <a:sym typeface="Geneva" charset="0"/>
            </a:endParaRPr>
          </a:p>
          <a:p>
            <a:pPr marL="563667">
              <a:buFont typeface="Geneva" charset="0"/>
              <a:buChar char="•"/>
            </a:pPr>
            <a:r>
              <a:rPr lang="en-US" sz="2400" dirty="0" smtClean="0">
                <a:latin typeface="+mn-lt"/>
                <a:ea typeface="Geneva" charset="0"/>
                <a:cs typeface="Calisto MT"/>
                <a:sym typeface="Geneva" charset="0"/>
              </a:rPr>
              <a:t>Exam</a:t>
            </a:r>
          </a:p>
          <a:p>
            <a:pPr marL="906567" lvl="1">
              <a:buFont typeface="Geneva" charset="0"/>
              <a:buChar char="•"/>
            </a:pPr>
            <a:r>
              <a:rPr lang="en-US" sz="2400" dirty="0" smtClean="0">
                <a:latin typeface="+mn-lt"/>
                <a:ea typeface="Geneva" charset="0"/>
                <a:cs typeface="Calisto MT"/>
                <a:sym typeface="Geneva" charset="0"/>
              </a:rPr>
              <a:t>Mild </a:t>
            </a:r>
            <a:r>
              <a:rPr lang="en-US" sz="2400" dirty="0">
                <a:latin typeface="+mn-lt"/>
                <a:ea typeface="Geneva" charset="0"/>
                <a:cs typeface="Calisto MT"/>
                <a:sym typeface="Geneva" charset="0"/>
              </a:rPr>
              <a:t>swelling/</a:t>
            </a:r>
            <a:r>
              <a:rPr lang="en-US" sz="2400" dirty="0" err="1">
                <a:latin typeface="+mn-lt"/>
                <a:ea typeface="Geneva" charset="0"/>
                <a:cs typeface="Calisto MT"/>
                <a:sym typeface="Geneva" charset="0"/>
              </a:rPr>
              <a:t>synovitis</a:t>
            </a:r>
            <a:endParaRPr lang="en-US" sz="2400" dirty="0">
              <a:latin typeface="+mn-lt"/>
              <a:ea typeface="ヒラギノ角ゴ ProN W3" charset="0"/>
              <a:cs typeface="Calisto MT"/>
              <a:sym typeface="Geneva" charset="0"/>
            </a:endParaRPr>
          </a:p>
          <a:p>
            <a:pPr marL="906567" lvl="1">
              <a:buFont typeface="Geneva" charset="0"/>
              <a:buChar char="•"/>
            </a:pPr>
            <a:r>
              <a:rPr lang="en-US" sz="2400" dirty="0">
                <a:latin typeface="+mn-lt"/>
                <a:ea typeface="Geneva" charset="0"/>
                <a:cs typeface="Calisto MT"/>
                <a:sym typeface="Geneva" charset="0"/>
              </a:rPr>
              <a:t>Flexion </a:t>
            </a:r>
            <a:r>
              <a:rPr lang="en-US" sz="2400" dirty="0" smtClean="0">
                <a:latin typeface="+mn-lt"/>
                <a:ea typeface="Geneva" charset="0"/>
                <a:cs typeface="Calisto MT"/>
                <a:sym typeface="Geneva" charset="0"/>
              </a:rPr>
              <a:t>contracture</a:t>
            </a:r>
          </a:p>
          <a:p>
            <a:pPr marL="906567" lvl="1">
              <a:buFont typeface="Geneva" charset="0"/>
              <a:buChar char="•"/>
            </a:pPr>
            <a:r>
              <a:rPr lang="en-US" sz="2400" dirty="0" smtClean="0">
                <a:latin typeface="+mn-lt"/>
                <a:ea typeface="ヒラギノ角ゴ ProN W3" charset="0"/>
                <a:cs typeface="Calisto MT"/>
                <a:sym typeface="Geneva" charset="0"/>
              </a:rPr>
              <a:t>Point tenderness</a:t>
            </a:r>
          </a:p>
          <a:p>
            <a:pPr marL="906567" lvl="1">
              <a:buFont typeface="Geneva" charset="0"/>
              <a:buChar char="•"/>
            </a:pPr>
            <a:r>
              <a:rPr lang="en-US" sz="2400" dirty="0" smtClean="0">
                <a:latin typeface="+mn-lt"/>
                <a:ea typeface="ヒラギノ角ゴ ProN W3" charset="0"/>
                <a:cs typeface="Calisto MT"/>
                <a:sym typeface="Geneva" charset="0"/>
              </a:rPr>
              <a:t>Maybe crepitus</a:t>
            </a:r>
            <a:endParaRPr lang="en-US" sz="2400" dirty="0">
              <a:latin typeface="+mn-lt"/>
              <a:ea typeface="ヒラギノ角ゴ ProN W3" charset="0"/>
              <a:cs typeface="Calisto MT"/>
              <a:sym typeface="Geneva" charset="0"/>
            </a:endParaRPr>
          </a:p>
        </p:txBody>
      </p:sp>
      <p:sp>
        <p:nvSpPr>
          <p:cNvPr id="2" name="Oval 1"/>
          <p:cNvSpPr/>
          <p:nvPr/>
        </p:nvSpPr>
        <p:spPr>
          <a:xfrm>
            <a:off x="8026401" y="3886200"/>
            <a:ext cx="1510505" cy="609600"/>
          </a:xfrm>
          <a:prstGeom prst="ellipse">
            <a:avLst/>
          </a:prstGeom>
          <a:noFill/>
          <a:ln w="38100">
            <a:solidFill>
              <a:schemeClr val="accent3"/>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42855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ultrasoundcases.info/files/Jpg/34277-Afbeelding1.jpg">
            <a:hlinkClick r:id="rId2" tooltip="X ray"/>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608" r="14183"/>
          <a:stretch/>
        </p:blipFill>
        <p:spPr bwMode="auto">
          <a:xfrm>
            <a:off x="5892800" y="1524000"/>
            <a:ext cx="5791200" cy="4511323"/>
          </a:xfrm>
          <a:prstGeom prst="rect">
            <a:avLst/>
          </a:prstGeom>
          <a:noFill/>
          <a:extLst>
            <a:ext uri="{909E8E84-426E-40dd-AFC4-6F175D3DCCD1}">
              <a14:hiddenFill xmlns:a14="http://schemas.microsoft.com/office/drawing/2010/main">
                <a:solidFill>
                  <a:srgbClr val="FFFFFF"/>
                </a:solidFill>
              </a14:hiddenFill>
            </a:ext>
          </a:extLst>
        </p:spPr>
      </p:pic>
      <p:sp>
        <p:nvSpPr>
          <p:cNvPr id="35842" name="Rectangle 2"/>
          <p:cNvSpPr>
            <a:spLocks noGrp="1" noChangeArrowheads="1"/>
          </p:cNvSpPr>
          <p:nvPr>
            <p:ph type="title"/>
          </p:nvPr>
        </p:nvSpPr>
        <p:spPr>
          <a:ln/>
        </p:spPr>
        <p:txBody>
          <a:bodyPr/>
          <a:lstStyle/>
          <a:p>
            <a:r>
              <a:rPr lang="en-US" dirty="0" err="1">
                <a:latin typeface="+mn-lt"/>
                <a:ea typeface="Geneva" charset="0"/>
                <a:cs typeface="Calisto MT"/>
                <a:sym typeface="Geneva" charset="0"/>
              </a:rPr>
              <a:t>p</a:t>
            </a:r>
            <a:r>
              <a:rPr lang="en-US" dirty="0" err="1" smtClean="0">
                <a:latin typeface="+mn-lt"/>
                <a:ea typeface="Geneva" charset="0"/>
                <a:cs typeface="Calisto MT"/>
                <a:sym typeface="Geneva" charset="0"/>
              </a:rPr>
              <a:t>anner’s</a:t>
            </a:r>
            <a:r>
              <a:rPr lang="en-US" dirty="0" smtClean="0">
                <a:latin typeface="+mn-lt"/>
                <a:ea typeface="Geneva" charset="0"/>
                <a:cs typeface="Calisto MT"/>
                <a:sym typeface="Geneva" charset="0"/>
              </a:rPr>
              <a:t> </a:t>
            </a:r>
            <a:r>
              <a:rPr lang="en-US" dirty="0">
                <a:latin typeface="+mn-lt"/>
                <a:ea typeface="Geneva" charset="0"/>
                <a:cs typeface="Calisto MT"/>
                <a:sym typeface="Geneva" charset="0"/>
              </a:rPr>
              <a:t>disease</a:t>
            </a:r>
            <a:endParaRPr lang="en-US" dirty="0">
              <a:latin typeface="+mn-lt"/>
              <a:ea typeface="ヒラギノ角ゴ ProN W3" charset="0"/>
              <a:cs typeface="Calisto MT"/>
              <a:sym typeface="Geneva" charset="0"/>
            </a:endParaRPr>
          </a:p>
        </p:txBody>
      </p:sp>
      <p:sp>
        <p:nvSpPr>
          <p:cNvPr id="35843" name="Rectangle 3"/>
          <p:cNvSpPr>
            <a:spLocks noGrp="1" noChangeArrowheads="1"/>
          </p:cNvSpPr>
          <p:nvPr>
            <p:ph type="body" idx="1"/>
          </p:nvPr>
        </p:nvSpPr>
        <p:spPr>
          <a:xfrm>
            <a:off x="1" y="1371600"/>
            <a:ext cx="5595937" cy="4700588"/>
          </a:xfrm>
          <a:ln/>
        </p:spPr>
        <p:txBody>
          <a:bodyPr>
            <a:normAutofit/>
          </a:bodyPr>
          <a:lstStyle/>
          <a:p>
            <a:pPr marL="563667">
              <a:buFont typeface="Geneva" charset="0"/>
              <a:buChar char="•"/>
            </a:pPr>
            <a:r>
              <a:rPr lang="en-US" dirty="0">
                <a:latin typeface="+mn-lt"/>
                <a:ea typeface="Geneva" charset="0"/>
                <a:cs typeface="Calisto MT"/>
                <a:sym typeface="Geneva" charset="0"/>
              </a:rPr>
              <a:t>Irregular, sclerotic </a:t>
            </a:r>
            <a:r>
              <a:rPr lang="en-US" dirty="0" err="1">
                <a:latin typeface="+mn-lt"/>
                <a:ea typeface="Geneva" charset="0"/>
                <a:cs typeface="Calisto MT"/>
                <a:sym typeface="Geneva" charset="0"/>
              </a:rPr>
              <a:t>capitellum</a:t>
            </a:r>
            <a:endParaRPr lang="en-US" dirty="0">
              <a:latin typeface="+mn-lt"/>
              <a:ea typeface="ヒラギノ角ゴ ProN W3" charset="0"/>
              <a:cs typeface="Calisto MT"/>
              <a:sym typeface="Geneva" charset="0"/>
            </a:endParaRPr>
          </a:p>
          <a:p>
            <a:pPr marL="563667">
              <a:buFont typeface="Geneva" charset="0"/>
              <a:buChar char="•"/>
            </a:pPr>
            <a:r>
              <a:rPr lang="en-US" dirty="0">
                <a:latin typeface="+mn-lt"/>
                <a:ea typeface="Geneva" charset="0"/>
                <a:cs typeface="Calisto MT"/>
                <a:sym typeface="Geneva" charset="0"/>
              </a:rPr>
              <a:t>Treat with rest, NSAIDS, therapy for </a:t>
            </a:r>
            <a:r>
              <a:rPr lang="en-US" dirty="0" smtClean="0">
                <a:latin typeface="+mn-lt"/>
                <a:ea typeface="Geneva" charset="0"/>
                <a:cs typeface="Calisto MT"/>
                <a:sym typeface="Geneva" charset="0"/>
              </a:rPr>
              <a:t>contractures, +/- immobilization for 3-6 weeks</a:t>
            </a:r>
          </a:p>
          <a:p>
            <a:pPr marL="563667">
              <a:buFont typeface="Geneva" charset="0"/>
              <a:buChar char="•"/>
            </a:pPr>
            <a:r>
              <a:rPr lang="en-US" dirty="0" smtClean="0">
                <a:latin typeface="+mn-lt"/>
                <a:ea typeface="Geneva" charset="0"/>
                <a:cs typeface="Calisto MT"/>
                <a:sym typeface="Geneva" charset="0"/>
              </a:rPr>
              <a:t>Slow progression of activities over next 6-12 weeks</a:t>
            </a:r>
          </a:p>
          <a:p>
            <a:pPr marL="563667">
              <a:buFont typeface="Geneva" charset="0"/>
              <a:buChar char="•"/>
            </a:pPr>
            <a:r>
              <a:rPr lang="en-US" dirty="0" smtClean="0">
                <a:latin typeface="+mn-lt"/>
                <a:ea typeface="ヒラギノ角ゴ ProN W3" charset="0"/>
                <a:cs typeface="Calisto MT"/>
                <a:sym typeface="Geneva" charset="0"/>
              </a:rPr>
              <a:t>&gt;90% success rate</a:t>
            </a:r>
            <a:endParaRPr lang="en-US" dirty="0">
              <a:latin typeface="+mn-lt"/>
              <a:ea typeface="ヒラギノ角ゴ ProN W3" charset="0"/>
              <a:cs typeface="Calisto MT"/>
              <a:sym typeface="Geneva" charset="0"/>
            </a:endParaRPr>
          </a:p>
          <a:p>
            <a:pPr marL="563667">
              <a:buFont typeface="Geneva" charset="0"/>
              <a:buChar char="•"/>
            </a:pPr>
            <a:r>
              <a:rPr lang="en-US" dirty="0">
                <a:latin typeface="+mn-lt"/>
                <a:ea typeface="Geneva" charset="0"/>
                <a:cs typeface="Calisto MT"/>
                <a:sym typeface="Geneva" charset="0"/>
              </a:rPr>
              <a:t>May consider arthroscopic treatment if no improvement</a:t>
            </a:r>
            <a:endParaRPr lang="en-US" dirty="0">
              <a:latin typeface="+mn-lt"/>
              <a:ea typeface="ヒラギノ角ゴ ProN W3" charset="0"/>
              <a:cs typeface="Calisto MT"/>
              <a:sym typeface="Geneva" charset="0"/>
            </a:endParaRPr>
          </a:p>
        </p:txBody>
      </p:sp>
    </p:spTree>
    <p:extLst>
      <p:ext uri="{BB962C8B-B14F-4D97-AF65-F5344CB8AC3E}">
        <p14:creationId xmlns:p14="http://schemas.microsoft.com/office/powerpoint/2010/main" val="3604723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n-lt"/>
                <a:cs typeface="Calisto MT"/>
              </a:rPr>
              <a:t>ocd</a:t>
            </a:r>
            <a:r>
              <a:rPr lang="en-US" dirty="0" smtClean="0">
                <a:latin typeface="+mn-lt"/>
                <a:cs typeface="Calisto MT"/>
              </a:rPr>
              <a:t> of the elbow</a:t>
            </a:r>
            <a:endParaRPr lang="en-US" dirty="0">
              <a:latin typeface="+mn-lt"/>
              <a:cs typeface="Calisto MT"/>
            </a:endParaRPr>
          </a:p>
        </p:txBody>
      </p:sp>
      <p:sp>
        <p:nvSpPr>
          <p:cNvPr id="8" name="Content Placeholder 7"/>
          <p:cNvSpPr>
            <a:spLocks noGrp="1"/>
          </p:cNvSpPr>
          <p:nvPr>
            <p:ph sz="half" idx="1"/>
          </p:nvPr>
        </p:nvSpPr>
        <p:spPr>
          <a:xfrm>
            <a:off x="670560" y="1905000"/>
            <a:ext cx="5323840" cy="4953000"/>
          </a:xfrm>
        </p:spPr>
        <p:txBody>
          <a:bodyPr anchor="t">
            <a:normAutofit/>
          </a:bodyPr>
          <a:lstStyle/>
          <a:p>
            <a:r>
              <a:rPr lang="en-US" dirty="0">
                <a:latin typeface="+mn-lt"/>
                <a:cs typeface="Calisto MT"/>
              </a:rPr>
              <a:t>Older children</a:t>
            </a:r>
          </a:p>
          <a:p>
            <a:pPr lvl="1"/>
            <a:r>
              <a:rPr lang="en-US" sz="2200" dirty="0">
                <a:latin typeface="+mn-lt"/>
                <a:cs typeface="Calisto MT"/>
              </a:rPr>
              <a:t>&gt;10 years</a:t>
            </a:r>
          </a:p>
          <a:p>
            <a:r>
              <a:rPr lang="en-US" dirty="0">
                <a:latin typeface="+mn-lt"/>
                <a:cs typeface="Calisto MT"/>
              </a:rPr>
              <a:t>Similar mechanism to </a:t>
            </a:r>
            <a:r>
              <a:rPr lang="en-US" dirty="0" err="1" smtClean="0">
                <a:latin typeface="+mn-lt"/>
                <a:cs typeface="Calisto MT"/>
              </a:rPr>
              <a:t>Panner’s</a:t>
            </a:r>
            <a:endParaRPr lang="en-US" dirty="0">
              <a:latin typeface="+mn-lt"/>
              <a:cs typeface="Calisto MT"/>
            </a:endParaRPr>
          </a:p>
          <a:p>
            <a:r>
              <a:rPr lang="en-US" dirty="0" err="1">
                <a:latin typeface="+mn-lt"/>
                <a:cs typeface="Calisto MT"/>
              </a:rPr>
              <a:t>Capitellum</a:t>
            </a:r>
            <a:r>
              <a:rPr lang="en-US" dirty="0">
                <a:latin typeface="+mn-lt"/>
                <a:cs typeface="Calisto MT"/>
              </a:rPr>
              <a:t> ossified by this age</a:t>
            </a:r>
          </a:p>
          <a:p>
            <a:r>
              <a:rPr lang="en-US" dirty="0" smtClean="0">
                <a:latin typeface="+mn-lt"/>
                <a:cs typeface="Calisto MT"/>
              </a:rPr>
              <a:t>Frequent cause of </a:t>
            </a:r>
            <a:r>
              <a:rPr lang="en-US" dirty="0" err="1" smtClean="0">
                <a:latin typeface="+mn-lt"/>
                <a:cs typeface="Calisto MT"/>
              </a:rPr>
              <a:t>permament</a:t>
            </a:r>
            <a:r>
              <a:rPr lang="en-US" dirty="0" smtClean="0">
                <a:latin typeface="+mn-lt"/>
                <a:cs typeface="Calisto MT"/>
              </a:rPr>
              <a:t> disability</a:t>
            </a:r>
          </a:p>
          <a:p>
            <a:pPr lvl="1"/>
            <a:r>
              <a:rPr lang="en-US" dirty="0" smtClean="0">
                <a:latin typeface="+mn-lt"/>
                <a:cs typeface="Calisto MT"/>
              </a:rPr>
              <a:t>Inability to participate in sports</a:t>
            </a:r>
          </a:p>
          <a:p>
            <a:pPr lvl="1"/>
            <a:r>
              <a:rPr lang="en-US" dirty="0" smtClean="0">
                <a:latin typeface="+mn-lt"/>
                <a:cs typeface="Calisto MT"/>
              </a:rPr>
              <a:t>Long-term: Arthritis</a:t>
            </a:r>
            <a:endParaRPr lang="en-US" dirty="0">
              <a:latin typeface="+mn-lt"/>
              <a:cs typeface="Calisto MT"/>
            </a:endParaRPr>
          </a:p>
        </p:txBody>
      </p:sp>
      <p:pic>
        <p:nvPicPr>
          <p:cNvPr id="3074" name="Picture 2"/>
          <p:cNvPicPr>
            <a:picLocks noGrp="1" noChangeAspect="1" noChangeArrowheads="1"/>
          </p:cNvPicPr>
          <p:nvPr>
            <p:ph sz="half" idx="2"/>
          </p:nvPr>
        </p:nvPicPr>
        <p:blipFill>
          <a:blip r:embed="rId2" cstate="print"/>
          <a:srcRect l="1905" t="2275" r="1905" b="4550"/>
          <a:stretch>
            <a:fillRect/>
          </a:stretch>
        </p:blipFill>
        <p:spPr bwMode="auto">
          <a:xfrm>
            <a:off x="6167440" y="2303859"/>
            <a:ext cx="5542401" cy="3371404"/>
          </a:xfrm>
          <a:prstGeom prst="rect">
            <a:avLst/>
          </a:prstGeom>
          <a:noFill/>
          <a:ln w="9525">
            <a:noFill/>
            <a:miter lim="800000"/>
            <a:headEnd/>
            <a:tailEnd/>
          </a:ln>
        </p:spPr>
      </p:pic>
    </p:spTree>
    <p:extLst>
      <p:ext uri="{BB962C8B-B14F-4D97-AF65-F5344CB8AC3E}">
        <p14:creationId xmlns:p14="http://schemas.microsoft.com/office/powerpoint/2010/main" val="1304433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n-lt"/>
              </a:rPr>
              <a:t>ocd</a:t>
            </a:r>
            <a:r>
              <a:rPr lang="en-US" dirty="0" smtClean="0">
                <a:latin typeface="+mn-lt"/>
              </a:rPr>
              <a:t> of the elbow</a:t>
            </a:r>
            <a:endParaRPr lang="en-US" dirty="0">
              <a:latin typeface="+mn-lt"/>
            </a:endParaRPr>
          </a:p>
        </p:txBody>
      </p:sp>
      <p:sp>
        <p:nvSpPr>
          <p:cNvPr id="3" name="Content Placeholder 2"/>
          <p:cNvSpPr>
            <a:spLocks noGrp="1"/>
          </p:cNvSpPr>
          <p:nvPr>
            <p:ph idx="1"/>
          </p:nvPr>
        </p:nvSpPr>
        <p:spPr>
          <a:xfrm>
            <a:off x="914401" y="1869141"/>
            <a:ext cx="10361084" cy="4760259"/>
          </a:xfrm>
        </p:spPr>
        <p:txBody>
          <a:bodyPr/>
          <a:lstStyle/>
          <a:p>
            <a:r>
              <a:rPr lang="en-US" sz="2800" dirty="0" smtClean="0">
                <a:latin typeface="+mn-lt"/>
                <a:cs typeface="Calisto MT"/>
              </a:rPr>
              <a:t>Longer </a:t>
            </a:r>
            <a:r>
              <a:rPr lang="en-US" sz="2800" dirty="0">
                <a:latin typeface="+mn-lt"/>
                <a:cs typeface="Calisto MT"/>
              </a:rPr>
              <a:t>treatment than </a:t>
            </a:r>
            <a:r>
              <a:rPr lang="en-US" sz="2800" dirty="0" err="1" smtClean="0">
                <a:latin typeface="+mn-lt"/>
                <a:cs typeface="Calisto MT"/>
              </a:rPr>
              <a:t>Panner’s</a:t>
            </a:r>
            <a:endParaRPr lang="en-US" sz="2800" dirty="0" smtClean="0">
              <a:latin typeface="+mn-lt"/>
              <a:cs typeface="Calisto MT"/>
            </a:endParaRPr>
          </a:p>
          <a:p>
            <a:pPr lvl="1"/>
            <a:r>
              <a:rPr lang="en-US" sz="2400" dirty="0" smtClean="0">
                <a:latin typeface="+mn-lt"/>
                <a:cs typeface="Calisto MT"/>
              </a:rPr>
              <a:t>6-12 months before return to </a:t>
            </a:r>
            <a:r>
              <a:rPr lang="en-US" sz="2400" dirty="0" smtClean="0">
                <a:latin typeface="+mn-lt"/>
                <a:cs typeface="Calisto MT"/>
              </a:rPr>
              <a:t>throwing or UE weight bearing sports</a:t>
            </a:r>
            <a:endParaRPr lang="en-US" sz="2400" dirty="0" smtClean="0">
              <a:latin typeface="+mn-lt"/>
              <a:cs typeface="Calisto MT"/>
            </a:endParaRPr>
          </a:p>
          <a:p>
            <a:r>
              <a:rPr lang="en-US" sz="2800" dirty="0" smtClean="0">
                <a:latin typeface="+mn-lt"/>
                <a:cs typeface="Calisto MT"/>
              </a:rPr>
              <a:t>Based on classification:</a:t>
            </a:r>
          </a:p>
          <a:p>
            <a:pPr lvl="1"/>
            <a:r>
              <a:rPr lang="en-US" sz="2800" dirty="0" smtClean="0">
                <a:latin typeface="+mn-lt"/>
                <a:cs typeface="Calisto MT"/>
              </a:rPr>
              <a:t>I: Intact cartilage – Non-op, treat same as </a:t>
            </a:r>
            <a:r>
              <a:rPr lang="en-US" sz="2800" dirty="0" err="1" smtClean="0">
                <a:latin typeface="+mn-lt"/>
                <a:cs typeface="Calisto MT"/>
              </a:rPr>
              <a:t>Panner’s</a:t>
            </a:r>
            <a:r>
              <a:rPr lang="en-US" sz="2800" dirty="0" smtClean="0">
                <a:latin typeface="+mn-lt"/>
                <a:cs typeface="Calisto MT"/>
              </a:rPr>
              <a:t>, but maybe longer</a:t>
            </a:r>
          </a:p>
          <a:p>
            <a:pPr lvl="1"/>
            <a:r>
              <a:rPr lang="en-US" sz="2800" dirty="0" smtClean="0">
                <a:latin typeface="+mn-lt"/>
                <a:cs typeface="Calisto MT"/>
              </a:rPr>
              <a:t>II: Cartilage fracture – drilling +/- fixation</a:t>
            </a:r>
          </a:p>
          <a:p>
            <a:pPr lvl="1"/>
            <a:r>
              <a:rPr lang="en-US" sz="2800" dirty="0" smtClean="0">
                <a:latin typeface="+mn-lt"/>
                <a:cs typeface="Calisto MT"/>
              </a:rPr>
              <a:t>III: Loose bodies in joint – Loose body removal, drilling + fixation vs. Cartilage restoration</a:t>
            </a:r>
            <a:endParaRPr lang="en-US" sz="2800" dirty="0">
              <a:latin typeface="+mn-lt"/>
              <a:cs typeface="Calisto MT"/>
            </a:endParaRPr>
          </a:p>
          <a:p>
            <a:endParaRPr lang="en-US" dirty="0">
              <a:latin typeface="+mn-lt"/>
            </a:endParaRPr>
          </a:p>
        </p:txBody>
      </p:sp>
    </p:spTree>
    <p:extLst>
      <p:ext uri="{BB962C8B-B14F-4D97-AF65-F5344CB8AC3E}">
        <p14:creationId xmlns:p14="http://schemas.microsoft.com/office/powerpoint/2010/main" val="179826368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elbow injuries</a:t>
            </a:r>
            <a:endParaRPr lang="en-US" dirty="0"/>
          </a:p>
        </p:txBody>
      </p:sp>
      <p:sp>
        <p:nvSpPr>
          <p:cNvPr id="3" name="Content Placeholder 2"/>
          <p:cNvSpPr>
            <a:spLocks noGrp="1"/>
          </p:cNvSpPr>
          <p:nvPr>
            <p:ph idx="1"/>
          </p:nvPr>
        </p:nvSpPr>
        <p:spPr/>
        <p:txBody>
          <a:bodyPr>
            <a:normAutofit lnSpcReduction="10000"/>
          </a:bodyPr>
          <a:lstStyle/>
          <a:p>
            <a:r>
              <a:rPr lang="en-US" b="1" dirty="0" smtClean="0"/>
              <a:t>An </a:t>
            </a:r>
            <a:r>
              <a:rPr lang="en-US" b="1" dirty="0"/>
              <a:t>Epidemiological Comparison of Elbow Injuries Among United States High School Baseball and Softball Players, 2005-2006 Through 2014-2015.</a:t>
            </a:r>
          </a:p>
          <a:p>
            <a:pPr lvl="1"/>
            <a:r>
              <a:rPr lang="en-US" dirty="0"/>
              <a:t>Pytiak </a:t>
            </a:r>
            <a:r>
              <a:rPr lang="en-US" dirty="0" smtClean="0"/>
              <a:t>AV</a:t>
            </a:r>
            <a:r>
              <a:rPr lang="en-US" baseline="30000" dirty="0"/>
              <a:t> </a:t>
            </a:r>
            <a:r>
              <a:rPr lang="en-US" dirty="0" smtClean="0"/>
              <a:t>et al. </a:t>
            </a:r>
            <a:r>
              <a:rPr lang="en-US" dirty="0"/>
              <a:t>Sports Health. 2018 Mar/Apr;10(2):119-124. </a:t>
            </a:r>
            <a:endParaRPr lang="en-US" dirty="0" smtClean="0"/>
          </a:p>
          <a:p>
            <a:r>
              <a:rPr lang="en-US" dirty="0"/>
              <a:t>E</a:t>
            </a:r>
            <a:r>
              <a:rPr lang="en-US" dirty="0" smtClean="0"/>
              <a:t>lbow </a:t>
            </a:r>
            <a:r>
              <a:rPr lang="en-US" dirty="0"/>
              <a:t>injuries in male baseball players occurred </a:t>
            </a:r>
            <a:r>
              <a:rPr lang="en-US" dirty="0" smtClean="0"/>
              <a:t>at rate </a:t>
            </a:r>
            <a:r>
              <a:rPr lang="en-US" dirty="0"/>
              <a:t>of 0.92 per 10,000 AEs. </a:t>
            </a:r>
            <a:endParaRPr lang="en-US" dirty="0" smtClean="0"/>
          </a:p>
          <a:p>
            <a:r>
              <a:rPr lang="en-US" dirty="0"/>
              <a:t>E</a:t>
            </a:r>
            <a:r>
              <a:rPr lang="en-US" dirty="0" smtClean="0"/>
              <a:t>lbow </a:t>
            </a:r>
            <a:r>
              <a:rPr lang="en-US" dirty="0"/>
              <a:t>injuries </a:t>
            </a:r>
            <a:r>
              <a:rPr lang="en-US" dirty="0" smtClean="0"/>
              <a:t>in </a:t>
            </a:r>
            <a:r>
              <a:rPr lang="en-US" dirty="0"/>
              <a:t>female softball players </a:t>
            </a:r>
            <a:r>
              <a:rPr lang="en-US" dirty="0" smtClean="0"/>
              <a:t>rate </a:t>
            </a:r>
            <a:r>
              <a:rPr lang="en-US" dirty="0"/>
              <a:t>of 0.43 per 10,000 AEs. </a:t>
            </a:r>
            <a:endParaRPr lang="en-US" dirty="0" smtClean="0"/>
          </a:p>
          <a:p>
            <a:r>
              <a:rPr lang="en-US" dirty="0" smtClean="0"/>
              <a:t>A </a:t>
            </a:r>
            <a:r>
              <a:rPr lang="en-US" dirty="0"/>
              <a:t>significantly greater proportion of elbow injuries in baseball were pitching-related compared with those from softball, </a:t>
            </a:r>
            <a:r>
              <a:rPr lang="en-US" dirty="0" smtClean="0"/>
              <a:t>50.2</a:t>
            </a:r>
            <a:r>
              <a:rPr lang="en-US" dirty="0"/>
              <a:t>% </a:t>
            </a:r>
            <a:r>
              <a:rPr lang="en-US" dirty="0" smtClean="0"/>
              <a:t>versus </a:t>
            </a:r>
            <a:r>
              <a:rPr lang="en-US" dirty="0"/>
              <a:t>11.0% </a:t>
            </a:r>
            <a:endParaRPr lang="en-US" dirty="0" smtClean="0"/>
          </a:p>
          <a:p>
            <a:r>
              <a:rPr lang="en-US" dirty="0" smtClean="0"/>
              <a:t>If </a:t>
            </a:r>
            <a:r>
              <a:rPr lang="en-US" dirty="0"/>
              <a:t>all injuries occurring during pitching were removed from both sports, the difference in elbow injury rate for baseball and softball would no longer be significant (RR, 1.19; 95% CI, 0.88-1.62).</a:t>
            </a:r>
          </a:p>
          <a:p>
            <a:r>
              <a:rPr lang="en-US" b="1" i="1" cap="all" dirty="0"/>
              <a:t>CONCLUSION: </a:t>
            </a:r>
            <a:r>
              <a:rPr lang="en-US" dirty="0" smtClean="0"/>
              <a:t>overhand </a:t>
            </a:r>
            <a:r>
              <a:rPr lang="en-US" dirty="0"/>
              <a:t>pitching increases risk of elbow injury in high school athletes.</a:t>
            </a:r>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39</a:t>
            </a:fld>
            <a:endParaRPr lang="en-US"/>
          </a:p>
        </p:txBody>
      </p:sp>
    </p:spTree>
    <p:extLst>
      <p:ext uri="{BB962C8B-B14F-4D97-AF65-F5344CB8AC3E}">
        <p14:creationId xmlns:p14="http://schemas.microsoft.com/office/powerpoint/2010/main" val="29901520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sports specialization</a:t>
            </a:r>
            <a:endParaRPr lang="en-US" dirty="0"/>
          </a:p>
        </p:txBody>
      </p:sp>
      <p:sp>
        <p:nvSpPr>
          <p:cNvPr id="3" name="Content Placeholder 2"/>
          <p:cNvSpPr>
            <a:spLocks noGrp="1"/>
          </p:cNvSpPr>
          <p:nvPr>
            <p:ph idx="1"/>
          </p:nvPr>
        </p:nvSpPr>
        <p:spPr>
          <a:xfrm>
            <a:off x="533400" y="1318382"/>
            <a:ext cx="8005838" cy="5196718"/>
          </a:xfrm>
        </p:spPr>
        <p:txBody>
          <a:bodyPr>
            <a:normAutofit/>
          </a:bodyPr>
          <a:lstStyle/>
          <a:p>
            <a:r>
              <a:rPr lang="en-US" b="1" dirty="0" smtClean="0"/>
              <a:t>Sport </a:t>
            </a:r>
            <a:r>
              <a:rPr lang="en-US" b="1" dirty="0"/>
              <a:t>Specialization and Risk of Overuse Injuries: A Systematic Review With Meta-analysis.</a:t>
            </a:r>
            <a:endParaRPr lang="en-US" dirty="0"/>
          </a:p>
          <a:p>
            <a:pPr lvl="1"/>
            <a:r>
              <a:rPr lang="en-US" dirty="0"/>
              <a:t>Bell </a:t>
            </a:r>
            <a:r>
              <a:rPr lang="en-US" dirty="0" smtClean="0"/>
              <a:t>DR</a:t>
            </a:r>
            <a:r>
              <a:rPr lang="en-US" dirty="0"/>
              <a:t> </a:t>
            </a:r>
            <a:r>
              <a:rPr lang="en-US" dirty="0" smtClean="0"/>
              <a:t>et al. </a:t>
            </a:r>
            <a:r>
              <a:rPr lang="en-US" dirty="0"/>
              <a:t>Pediatrics. 2018 Sep;142(3) </a:t>
            </a:r>
            <a:endParaRPr lang="en-US" dirty="0" smtClean="0"/>
          </a:p>
          <a:p>
            <a:r>
              <a:rPr lang="en-US" dirty="0"/>
              <a:t>Athletes with high specialization were at an increased risk of sustaining an overuse injury compared with athletes with low </a:t>
            </a:r>
            <a:r>
              <a:rPr lang="en-US" dirty="0" smtClean="0"/>
              <a:t>and moderate specialization</a:t>
            </a:r>
            <a:r>
              <a:rPr lang="en-US" dirty="0"/>
              <a:t>. </a:t>
            </a:r>
            <a:endParaRPr lang="en-US" dirty="0" smtClean="0"/>
          </a:p>
          <a:p>
            <a:r>
              <a:rPr lang="en-US" dirty="0" smtClean="0"/>
              <a:t>Athletes </a:t>
            </a:r>
            <a:r>
              <a:rPr lang="en-US" dirty="0"/>
              <a:t>with moderate specialization were at a higher risk of injury compared with athletes with low </a:t>
            </a:r>
            <a:r>
              <a:rPr lang="en-US" dirty="0" smtClean="0"/>
              <a:t>specialization.</a:t>
            </a:r>
            <a:endParaRPr lang="en-US" b="1" i="1" dirty="0"/>
          </a:p>
          <a:p>
            <a:r>
              <a:rPr lang="en-US" dirty="0" smtClean="0"/>
              <a:t>5 studies included, only 4 in </a:t>
            </a:r>
            <a:r>
              <a:rPr lang="en-US" dirty="0"/>
              <a:t>the meta-</a:t>
            </a:r>
            <a:r>
              <a:rPr lang="en-US" dirty="0" smtClean="0"/>
              <a:t>analysis</a:t>
            </a:r>
            <a:endParaRPr lang="en-US" b="1" i="1" dirty="0"/>
          </a:p>
          <a:p>
            <a:r>
              <a:rPr lang="en-US" dirty="0" smtClean="0"/>
              <a:t>Conclusion: Sport </a:t>
            </a:r>
            <a:r>
              <a:rPr lang="en-US" dirty="0"/>
              <a:t>specialization is associated with an increased risk of overuse musculoskeletal injuries (Strength of Recommendation Taxonomy grade: B)</a:t>
            </a:r>
          </a:p>
          <a:p>
            <a:endParaRPr lang="en-US" dirty="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4</a:t>
            </a:fld>
            <a:endParaRPr lang="en-US"/>
          </a:p>
        </p:txBody>
      </p:sp>
      <p:pic>
        <p:nvPicPr>
          <p:cNvPr id="5" name="Picture 4"/>
          <p:cNvPicPr>
            <a:picLocks noChangeAspect="1"/>
          </p:cNvPicPr>
          <p:nvPr/>
        </p:nvPicPr>
        <p:blipFill>
          <a:blip r:embed="rId2"/>
          <a:stretch>
            <a:fillRect/>
          </a:stretch>
        </p:blipFill>
        <p:spPr>
          <a:xfrm>
            <a:off x="8610600" y="1318382"/>
            <a:ext cx="3048000" cy="4064000"/>
          </a:xfrm>
          <a:prstGeom prst="rect">
            <a:avLst/>
          </a:prstGeom>
        </p:spPr>
      </p:pic>
    </p:spTree>
    <p:extLst>
      <p:ext uri="{BB962C8B-B14F-4D97-AF65-F5344CB8AC3E}">
        <p14:creationId xmlns:p14="http://schemas.microsoft.com/office/powerpoint/2010/main" val="2792352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softball injuries</a:t>
            </a:r>
            <a:endParaRPr lang="en-US" dirty="0"/>
          </a:p>
        </p:txBody>
      </p:sp>
      <p:sp>
        <p:nvSpPr>
          <p:cNvPr id="3" name="Content Placeholder 2"/>
          <p:cNvSpPr>
            <a:spLocks noGrp="1"/>
          </p:cNvSpPr>
          <p:nvPr>
            <p:ph idx="1"/>
          </p:nvPr>
        </p:nvSpPr>
        <p:spPr/>
        <p:txBody>
          <a:bodyPr>
            <a:normAutofit fontScale="92500" lnSpcReduction="10000"/>
          </a:bodyPr>
          <a:lstStyle/>
          <a:p>
            <a:pPr fontAlgn="t"/>
            <a:r>
              <a:rPr lang="en-US" b="1" dirty="0" smtClean="0"/>
              <a:t>Epidemiology </a:t>
            </a:r>
            <a:r>
              <a:rPr lang="en-US" b="1" dirty="0"/>
              <a:t>of Shoulder and Elbow Injuries Among US High School Softball Players, 2005-2006 Through 2016-2017</a:t>
            </a:r>
          </a:p>
          <a:p>
            <a:pPr lvl="1"/>
            <a:r>
              <a:rPr lang="en-US" u="sng" dirty="0" smtClean="0"/>
              <a:t>Oliver</a:t>
            </a:r>
            <a:r>
              <a:rPr lang="en-US" dirty="0"/>
              <a:t> </a:t>
            </a:r>
            <a:r>
              <a:rPr lang="en-US" dirty="0" smtClean="0"/>
              <a:t>GD et al. </a:t>
            </a:r>
            <a:r>
              <a:rPr lang="en-US" u="sng" dirty="0"/>
              <a:t>Orthop J Sports Med</a:t>
            </a:r>
            <a:r>
              <a:rPr lang="en-US" dirty="0"/>
              <a:t>. 2019 Sep; 7(9): 2325967119867428</a:t>
            </a:r>
            <a:r>
              <a:rPr lang="en-US" dirty="0" smtClean="0"/>
              <a:t>.</a:t>
            </a:r>
          </a:p>
          <a:p>
            <a:r>
              <a:rPr lang="en-US" dirty="0"/>
              <a:t>O</a:t>
            </a:r>
            <a:r>
              <a:rPr lang="en-US" dirty="0" smtClean="0"/>
              <a:t>verall </a:t>
            </a:r>
            <a:r>
              <a:rPr lang="en-US" dirty="0"/>
              <a:t>shoulder injury rate was 1.14 per 10,000 </a:t>
            </a:r>
            <a:r>
              <a:rPr lang="en-US" dirty="0" smtClean="0"/>
              <a:t>AEs.</a:t>
            </a:r>
            <a:r>
              <a:rPr lang="en-US" baseline="30000" dirty="0"/>
              <a:t>*</a:t>
            </a:r>
            <a:endParaRPr lang="en-US" dirty="0" smtClean="0"/>
          </a:p>
          <a:p>
            <a:r>
              <a:rPr lang="en-US" dirty="0"/>
              <a:t>O</a:t>
            </a:r>
            <a:r>
              <a:rPr lang="en-US" dirty="0" smtClean="0"/>
              <a:t>verall </a:t>
            </a:r>
            <a:r>
              <a:rPr lang="en-US" dirty="0"/>
              <a:t>elbow injury rate was 0.41 per 10,000 AEs. </a:t>
            </a:r>
            <a:r>
              <a:rPr lang="en-US" baseline="30000" dirty="0" smtClean="0"/>
              <a:t>*</a:t>
            </a:r>
            <a:endParaRPr lang="en-US" dirty="0" smtClean="0"/>
          </a:p>
          <a:p>
            <a:r>
              <a:rPr lang="en-US" dirty="0" smtClean="0"/>
              <a:t>Injuries </a:t>
            </a:r>
            <a:r>
              <a:rPr lang="en-US" dirty="0"/>
              <a:t>to the shoulder were more likely to occur during competition as compared with </a:t>
            </a:r>
            <a:r>
              <a:rPr lang="en-US" dirty="0" smtClean="0"/>
              <a:t>practice</a:t>
            </a:r>
          </a:p>
          <a:p>
            <a:r>
              <a:rPr lang="en-US" dirty="0" smtClean="0"/>
              <a:t>Half </a:t>
            </a:r>
            <a:r>
              <a:rPr lang="en-US" dirty="0"/>
              <a:t>of the shoulder (50.4%) and elbow </a:t>
            </a:r>
            <a:r>
              <a:rPr lang="en-US" dirty="0" smtClean="0"/>
              <a:t>(48.9%) </a:t>
            </a:r>
            <a:r>
              <a:rPr lang="en-US" dirty="0"/>
              <a:t>injuries were due to an overuse/chronic mechanism. </a:t>
            </a:r>
            <a:endParaRPr lang="en-US" dirty="0" smtClean="0"/>
          </a:p>
          <a:p>
            <a:r>
              <a:rPr lang="en-US" dirty="0" smtClean="0"/>
              <a:t>86.8</a:t>
            </a:r>
            <a:r>
              <a:rPr lang="en-US" dirty="0"/>
              <a:t>% with shoulder injuries and 93.0% with elbow injuries returned to play within 21 days</a:t>
            </a:r>
            <a:r>
              <a:rPr lang="en-US" dirty="0" smtClean="0"/>
              <a:t>.</a:t>
            </a:r>
            <a:r>
              <a:rPr lang="en-US" baseline="30000" dirty="0" smtClean="0"/>
              <a:t>*</a:t>
            </a:r>
            <a:r>
              <a:rPr lang="en-US" dirty="0" smtClean="0"/>
              <a:t> </a:t>
            </a:r>
          </a:p>
          <a:p>
            <a:r>
              <a:rPr lang="en-US" dirty="0" smtClean="0"/>
              <a:t>Only </a:t>
            </a:r>
            <a:r>
              <a:rPr lang="en-US" dirty="0"/>
              <a:t>16.7% of shoulder injuries and 17.5% of elbow injuries were sustained by pitchers</a:t>
            </a:r>
            <a:r>
              <a:rPr lang="en-US" dirty="0" smtClean="0"/>
              <a:t>.</a:t>
            </a:r>
            <a:r>
              <a:rPr lang="en-US" baseline="30000" dirty="0" smtClean="0"/>
              <a:t>*</a:t>
            </a:r>
            <a:endParaRPr lang="en-US" dirty="0"/>
          </a:p>
          <a:p>
            <a:pPr lvl="1"/>
            <a:r>
              <a:rPr lang="en-US" baseline="30000" dirty="0" smtClean="0"/>
              <a:t>*</a:t>
            </a:r>
            <a:r>
              <a:rPr lang="en-US" dirty="0" smtClean="0"/>
              <a:t>Far lower than high </a:t>
            </a:r>
            <a:r>
              <a:rPr lang="en-US" dirty="0"/>
              <a:t>school baseball. </a:t>
            </a:r>
          </a:p>
        </p:txBody>
      </p:sp>
      <p:sp>
        <p:nvSpPr>
          <p:cNvPr id="4" name="Slide Number Placeholder 3"/>
          <p:cNvSpPr>
            <a:spLocks noGrp="1"/>
          </p:cNvSpPr>
          <p:nvPr>
            <p:ph type="sldNum" sz="quarter" idx="12"/>
          </p:nvPr>
        </p:nvSpPr>
        <p:spPr/>
        <p:txBody>
          <a:bodyPr/>
          <a:lstStyle/>
          <a:p>
            <a:fld id="{68A274D8-BDF7-394B-B94E-BD6A355A686C}" type="slidenum">
              <a:rPr lang="en-US" smtClean="0"/>
              <a:t>40</a:t>
            </a:fld>
            <a:endParaRPr lang="en-US"/>
          </a:p>
        </p:txBody>
      </p:sp>
    </p:spTree>
    <p:extLst>
      <p:ext uri="{BB962C8B-B14F-4D97-AF65-F5344CB8AC3E}">
        <p14:creationId xmlns:p14="http://schemas.microsoft.com/office/powerpoint/2010/main" val="27096963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baseball injuries</a:t>
            </a:r>
            <a:endParaRPr lang="en-US" dirty="0"/>
          </a:p>
        </p:txBody>
      </p:sp>
      <p:sp>
        <p:nvSpPr>
          <p:cNvPr id="3" name="Content Placeholder 2"/>
          <p:cNvSpPr>
            <a:spLocks noGrp="1"/>
          </p:cNvSpPr>
          <p:nvPr>
            <p:ph idx="1"/>
          </p:nvPr>
        </p:nvSpPr>
        <p:spPr/>
        <p:txBody>
          <a:bodyPr>
            <a:normAutofit/>
          </a:bodyPr>
          <a:lstStyle/>
          <a:p>
            <a:r>
              <a:rPr lang="en-US" b="1" dirty="0" smtClean="0"/>
              <a:t>Risk </a:t>
            </a:r>
            <a:r>
              <a:rPr lang="en-US" b="1" dirty="0"/>
              <a:t>Factors for Baseball-Related Arm Injuries: A Systematic Review.</a:t>
            </a:r>
          </a:p>
          <a:p>
            <a:pPr lvl="1"/>
            <a:r>
              <a:rPr lang="en-US" dirty="0"/>
              <a:t>Agresta CE </a:t>
            </a:r>
            <a:r>
              <a:rPr lang="en-US" dirty="0" smtClean="0"/>
              <a:t>et al. Orthop J Sports Med. 2019 Feb 25;7(2):2325967119825557. </a:t>
            </a:r>
          </a:p>
          <a:p>
            <a:r>
              <a:rPr lang="en-US" dirty="0"/>
              <a:t>Deficits in preseason shoulder range of motion and strength </a:t>
            </a:r>
            <a:endParaRPr lang="en-US" dirty="0" smtClean="0"/>
          </a:p>
          <a:p>
            <a:r>
              <a:rPr lang="en-US" dirty="0" smtClean="0"/>
              <a:t>Pitching </a:t>
            </a:r>
            <a:r>
              <a:rPr lang="en-US" dirty="0"/>
              <a:t>&gt;100 innings in 1 </a:t>
            </a:r>
            <a:r>
              <a:rPr lang="en-US" dirty="0" smtClean="0"/>
              <a:t>year</a:t>
            </a:r>
          </a:p>
          <a:p>
            <a:r>
              <a:rPr lang="en-US" dirty="0" smtClean="0"/>
              <a:t>Age </a:t>
            </a:r>
            <a:r>
              <a:rPr lang="en-US" dirty="0"/>
              <a:t>9 to 11 </a:t>
            </a:r>
            <a:r>
              <a:rPr lang="en-US" dirty="0" smtClean="0"/>
              <a:t>years</a:t>
            </a:r>
            <a:endParaRPr lang="en-US" dirty="0"/>
          </a:p>
          <a:p>
            <a:r>
              <a:rPr lang="en-US" dirty="0"/>
              <a:t>P</a:t>
            </a:r>
            <a:r>
              <a:rPr lang="en-US" dirty="0" smtClean="0"/>
              <a:t>itcher </a:t>
            </a:r>
            <a:r>
              <a:rPr lang="en-US" dirty="0"/>
              <a:t>or </a:t>
            </a:r>
            <a:r>
              <a:rPr lang="en-US" dirty="0" smtClean="0"/>
              <a:t>catcher</a:t>
            </a:r>
          </a:p>
          <a:p>
            <a:r>
              <a:rPr lang="en-US" dirty="0"/>
              <a:t>T</a:t>
            </a:r>
            <a:r>
              <a:rPr lang="en-US" dirty="0" smtClean="0"/>
              <a:t>raining </a:t>
            </a:r>
            <a:r>
              <a:rPr lang="en-US" dirty="0"/>
              <a:t>&gt;16 hours per </a:t>
            </a:r>
            <a:r>
              <a:rPr lang="en-US" dirty="0" smtClean="0"/>
              <a:t>week</a:t>
            </a:r>
            <a:endParaRPr lang="en-US" dirty="0"/>
          </a:p>
          <a:p>
            <a:r>
              <a:rPr lang="en-US" dirty="0"/>
              <a:t>H</a:t>
            </a:r>
            <a:r>
              <a:rPr lang="en-US" dirty="0" smtClean="0"/>
              <a:t>istory </a:t>
            </a:r>
            <a:r>
              <a:rPr lang="en-US" dirty="0"/>
              <a:t>of elbow </a:t>
            </a:r>
            <a:r>
              <a:rPr lang="en-US" dirty="0" smtClean="0"/>
              <a:t>pain</a:t>
            </a:r>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41</a:t>
            </a:fld>
            <a:endParaRPr lang="en-US"/>
          </a:p>
        </p:txBody>
      </p:sp>
    </p:spTree>
    <p:extLst>
      <p:ext uri="{BB962C8B-B14F-4D97-AF65-F5344CB8AC3E}">
        <p14:creationId xmlns:p14="http://schemas.microsoft.com/office/powerpoint/2010/main" val="28358623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gymnast wrist</a:t>
            </a:r>
            <a:endParaRPr lang="en-US" dirty="0"/>
          </a:p>
        </p:txBody>
      </p:sp>
      <p:sp>
        <p:nvSpPr>
          <p:cNvPr id="3" name="Content Placeholder 2"/>
          <p:cNvSpPr>
            <a:spLocks noGrp="1"/>
          </p:cNvSpPr>
          <p:nvPr>
            <p:ph idx="1"/>
          </p:nvPr>
        </p:nvSpPr>
        <p:spPr/>
        <p:txBody>
          <a:bodyPr>
            <a:normAutofit/>
          </a:bodyPr>
          <a:lstStyle/>
          <a:p>
            <a:r>
              <a:rPr lang="en-US" dirty="0"/>
              <a:t>Distal Radius Physeal Injury</a:t>
            </a:r>
          </a:p>
          <a:p>
            <a:r>
              <a:rPr lang="en-US" dirty="0"/>
              <a:t>Y</a:t>
            </a:r>
            <a:r>
              <a:rPr lang="en-US" dirty="0" smtClean="0"/>
              <a:t>oung </a:t>
            </a:r>
            <a:r>
              <a:rPr lang="en-US" dirty="0"/>
              <a:t>gymnasts with open </a:t>
            </a:r>
            <a:r>
              <a:rPr lang="en-US" dirty="0" err="1" smtClean="0"/>
              <a:t>physeal</a:t>
            </a:r>
            <a:r>
              <a:rPr lang="en-US" dirty="0" smtClean="0"/>
              <a:t> plates</a:t>
            </a:r>
          </a:p>
          <a:p>
            <a:r>
              <a:rPr lang="en-US" dirty="0" smtClean="0"/>
              <a:t>High</a:t>
            </a:r>
            <a:r>
              <a:rPr lang="en-US" dirty="0"/>
              <a:t>-impact </a:t>
            </a:r>
            <a:r>
              <a:rPr lang="en-US" dirty="0" smtClean="0"/>
              <a:t>forces and repetitive </a:t>
            </a:r>
            <a:r>
              <a:rPr lang="en-US" dirty="0"/>
              <a:t>injury to the </a:t>
            </a:r>
            <a:r>
              <a:rPr lang="en-US" dirty="0" smtClean="0"/>
              <a:t>growth plate</a:t>
            </a:r>
            <a:endParaRPr lang="en-US" dirty="0"/>
          </a:p>
          <a:p>
            <a:r>
              <a:rPr lang="en-US" dirty="0" smtClean="0"/>
              <a:t>Unlike adults, </a:t>
            </a:r>
            <a:r>
              <a:rPr lang="en-US" dirty="0"/>
              <a:t>the </a:t>
            </a:r>
            <a:r>
              <a:rPr lang="en-US" dirty="0" smtClean="0"/>
              <a:t>immature</a:t>
            </a:r>
            <a:r>
              <a:rPr lang="en-US" dirty="0"/>
              <a:t> </a:t>
            </a:r>
            <a:r>
              <a:rPr lang="en-US" dirty="0" smtClean="0"/>
              <a:t>wrist</a:t>
            </a:r>
            <a:r>
              <a:rPr lang="en-US" dirty="0"/>
              <a:t> typically exhibits negative ulnar </a:t>
            </a:r>
            <a:r>
              <a:rPr lang="en-US" dirty="0" smtClean="0"/>
              <a:t>variance</a:t>
            </a:r>
          </a:p>
          <a:p>
            <a:pPr lvl="1"/>
            <a:r>
              <a:rPr lang="en-US" dirty="0" smtClean="0"/>
              <a:t>higher </a:t>
            </a:r>
            <a:r>
              <a:rPr lang="en-US" dirty="0"/>
              <a:t>distribution of load to the immature distal </a:t>
            </a:r>
            <a:r>
              <a:rPr lang="en-US" dirty="0" smtClean="0"/>
              <a:t>radius</a:t>
            </a:r>
          </a:p>
          <a:p>
            <a:r>
              <a:rPr lang="en-US" dirty="0" smtClean="0"/>
              <a:t>Chronic </a:t>
            </a:r>
            <a:r>
              <a:rPr lang="en-US" dirty="0"/>
              <a:t>compression can lead to growth arrest of the </a:t>
            </a:r>
            <a:r>
              <a:rPr lang="en-US" dirty="0" err="1" smtClean="0"/>
              <a:t>physis</a:t>
            </a:r>
            <a:endParaRPr lang="en-US" dirty="0"/>
          </a:p>
          <a:p>
            <a:pPr lvl="1"/>
            <a:r>
              <a:rPr lang="en-US" dirty="0"/>
              <a:t>P</a:t>
            </a:r>
            <a:r>
              <a:rPr lang="en-US" dirty="0" smtClean="0"/>
              <a:t>remature </a:t>
            </a:r>
            <a:r>
              <a:rPr lang="en-US" dirty="0"/>
              <a:t>closure of the ulnar aspect. </a:t>
            </a:r>
            <a:endParaRPr lang="en-US" dirty="0" smtClean="0"/>
          </a:p>
          <a:p>
            <a:pPr lvl="1"/>
            <a:r>
              <a:rPr lang="en-US" dirty="0"/>
              <a:t>D</a:t>
            </a:r>
            <a:r>
              <a:rPr lang="en-US" dirty="0" smtClean="0"/>
              <a:t>eformity with distal radius </a:t>
            </a:r>
            <a:r>
              <a:rPr lang="en-US" dirty="0"/>
              <a:t>shifted ulnar and </a:t>
            </a:r>
            <a:r>
              <a:rPr lang="en-US" dirty="0" smtClean="0"/>
              <a:t>volar</a:t>
            </a:r>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42</a:t>
            </a:fld>
            <a:endParaRPr lang="en-US"/>
          </a:p>
        </p:txBody>
      </p:sp>
    </p:spTree>
    <p:extLst>
      <p:ext uri="{BB962C8B-B14F-4D97-AF65-F5344CB8AC3E}">
        <p14:creationId xmlns:p14="http://schemas.microsoft.com/office/powerpoint/2010/main" val="2199394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gymnast wrist</a:t>
            </a:r>
            <a:endParaRPr lang="en-US" dirty="0"/>
          </a:p>
        </p:txBody>
      </p:sp>
      <p:sp>
        <p:nvSpPr>
          <p:cNvPr id="3" name="Content Placeholder 2"/>
          <p:cNvSpPr>
            <a:spLocks noGrp="1"/>
          </p:cNvSpPr>
          <p:nvPr>
            <p:ph idx="1"/>
          </p:nvPr>
        </p:nvSpPr>
        <p:spPr>
          <a:xfrm>
            <a:off x="129869" y="1676400"/>
            <a:ext cx="9578630" cy="4500563"/>
          </a:xfrm>
        </p:spPr>
        <p:txBody>
          <a:bodyPr>
            <a:normAutofit/>
          </a:bodyPr>
          <a:lstStyle/>
          <a:p>
            <a:r>
              <a:rPr lang="en-US" dirty="0"/>
              <a:t>Risk </a:t>
            </a:r>
            <a:r>
              <a:rPr lang="en-US" dirty="0" smtClean="0"/>
              <a:t>factors: female </a:t>
            </a:r>
            <a:r>
              <a:rPr lang="en-US" dirty="0"/>
              <a:t>sex, </a:t>
            </a:r>
            <a:r>
              <a:rPr lang="en-US" dirty="0" smtClean="0"/>
              <a:t>repetitive loaded activities with extreme</a:t>
            </a:r>
            <a:r>
              <a:rPr lang="en-US" dirty="0"/>
              <a:t> wrist </a:t>
            </a:r>
            <a:r>
              <a:rPr lang="en-US" dirty="0" smtClean="0"/>
              <a:t>dorsiflexion</a:t>
            </a:r>
            <a:endParaRPr lang="en-US" dirty="0"/>
          </a:p>
          <a:p>
            <a:r>
              <a:rPr lang="en-US" dirty="0" smtClean="0"/>
              <a:t>History: Dull </a:t>
            </a:r>
            <a:r>
              <a:rPr lang="en-US" dirty="0"/>
              <a:t>radial wrist pain during the offending </a:t>
            </a:r>
            <a:r>
              <a:rPr lang="en-US" dirty="0" smtClean="0"/>
              <a:t>activity, usually </a:t>
            </a:r>
            <a:r>
              <a:rPr lang="en-US" dirty="0"/>
              <a:t>relieved with rest. </a:t>
            </a:r>
            <a:endParaRPr lang="en-US" dirty="0" smtClean="0"/>
          </a:p>
          <a:p>
            <a:pPr lvl="1"/>
            <a:r>
              <a:rPr lang="en-US" dirty="0" smtClean="0"/>
              <a:t>Pain </a:t>
            </a:r>
            <a:r>
              <a:rPr lang="en-US" dirty="0"/>
              <a:t>at rest is a sign of more severe injury. </a:t>
            </a:r>
            <a:endParaRPr lang="en-US" dirty="0" smtClean="0"/>
          </a:p>
          <a:p>
            <a:r>
              <a:rPr lang="en-US" dirty="0" smtClean="0"/>
              <a:t>Exam: TTP at </a:t>
            </a:r>
            <a:r>
              <a:rPr lang="en-US" dirty="0"/>
              <a:t>the distal radial </a:t>
            </a:r>
            <a:r>
              <a:rPr lang="en-US" dirty="0" err="1" smtClean="0"/>
              <a:t>physis</a:t>
            </a:r>
            <a:endParaRPr lang="en-US" dirty="0" smtClean="0"/>
          </a:p>
          <a:p>
            <a:r>
              <a:rPr lang="en-US" dirty="0" smtClean="0"/>
              <a:t>3 stages </a:t>
            </a:r>
            <a:r>
              <a:rPr lang="en-US" dirty="0"/>
              <a:t>based on </a:t>
            </a:r>
            <a:r>
              <a:rPr lang="en-US" dirty="0" err="1" smtClean="0"/>
              <a:t>xray</a:t>
            </a:r>
            <a:r>
              <a:rPr lang="en-US" dirty="0" smtClean="0"/>
              <a:t> changes:</a:t>
            </a:r>
          </a:p>
          <a:p>
            <a:pPr lvl="1"/>
            <a:r>
              <a:rPr lang="en-US" dirty="0"/>
              <a:t>S</a:t>
            </a:r>
            <a:r>
              <a:rPr lang="en-US" dirty="0" smtClean="0"/>
              <a:t>tage 1- symptoms, but no radiographic changes </a:t>
            </a:r>
          </a:p>
          <a:p>
            <a:pPr lvl="1"/>
            <a:r>
              <a:rPr lang="en-US" dirty="0" smtClean="0"/>
              <a:t>Stage 2- characteristic </a:t>
            </a:r>
            <a:r>
              <a:rPr lang="en-US" dirty="0" err="1" smtClean="0"/>
              <a:t>xray</a:t>
            </a:r>
            <a:r>
              <a:rPr lang="en-US" dirty="0" smtClean="0"/>
              <a:t> changes</a:t>
            </a:r>
          </a:p>
          <a:p>
            <a:pPr lvl="2"/>
            <a:r>
              <a:rPr lang="en-US" dirty="0" smtClean="0"/>
              <a:t>widening </a:t>
            </a:r>
            <a:r>
              <a:rPr lang="en-US" dirty="0"/>
              <a:t>of the radial </a:t>
            </a:r>
            <a:r>
              <a:rPr lang="en-US" dirty="0" err="1"/>
              <a:t>physis</a:t>
            </a:r>
            <a:r>
              <a:rPr lang="en-US" dirty="0"/>
              <a:t>, cystic changes of the </a:t>
            </a:r>
            <a:r>
              <a:rPr lang="en-US" dirty="0" smtClean="0"/>
              <a:t>metaphysis </a:t>
            </a:r>
          </a:p>
          <a:p>
            <a:pPr lvl="2"/>
            <a:r>
              <a:rPr lang="en-US" dirty="0" smtClean="0"/>
              <a:t>breaking </a:t>
            </a:r>
            <a:r>
              <a:rPr lang="en-US" dirty="0"/>
              <a:t>of the distal aspect of the epiphysis</a:t>
            </a:r>
            <a:r>
              <a:rPr lang="en-US" dirty="0" smtClean="0"/>
              <a:t>, </a:t>
            </a:r>
            <a:r>
              <a:rPr lang="en-US" dirty="0"/>
              <a:t>haziness within the </a:t>
            </a:r>
            <a:r>
              <a:rPr lang="en-US" dirty="0" err="1" smtClean="0"/>
              <a:t>physis</a:t>
            </a:r>
            <a:r>
              <a:rPr lang="en-US" dirty="0" smtClean="0"/>
              <a:t> </a:t>
            </a:r>
          </a:p>
          <a:p>
            <a:pPr lvl="1"/>
            <a:r>
              <a:rPr lang="en-US" dirty="0" smtClean="0"/>
              <a:t>Stage 3- addition </a:t>
            </a:r>
            <a:r>
              <a:rPr lang="en-US" dirty="0"/>
              <a:t>of changes in ulnar </a:t>
            </a:r>
            <a:r>
              <a:rPr lang="en-US" dirty="0" smtClean="0"/>
              <a:t>variance</a:t>
            </a:r>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43</a:t>
            </a:fld>
            <a:endParaRPr lang="en-US"/>
          </a:p>
        </p:txBody>
      </p:sp>
      <p:pic>
        <p:nvPicPr>
          <p:cNvPr id="5" name="Picture 4"/>
          <p:cNvPicPr>
            <a:picLocks noChangeAspect="1"/>
          </p:cNvPicPr>
          <p:nvPr/>
        </p:nvPicPr>
        <p:blipFill rotWithShape="1">
          <a:blip r:embed="rId2"/>
          <a:srcRect l="6939" r="12348"/>
          <a:stretch/>
        </p:blipFill>
        <p:spPr>
          <a:xfrm>
            <a:off x="8889567" y="2910751"/>
            <a:ext cx="2967146" cy="3818011"/>
          </a:xfrm>
          <a:prstGeom prst="rect">
            <a:avLst/>
          </a:prstGeom>
        </p:spPr>
      </p:pic>
    </p:spTree>
    <p:extLst>
      <p:ext uri="{BB962C8B-B14F-4D97-AF65-F5344CB8AC3E}">
        <p14:creationId xmlns:p14="http://schemas.microsoft.com/office/powerpoint/2010/main" val="470269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gymnast wrist</a:t>
            </a:r>
            <a:endParaRPr lang="en-US" dirty="0"/>
          </a:p>
        </p:txBody>
      </p:sp>
      <p:sp>
        <p:nvSpPr>
          <p:cNvPr id="3" name="Content Placeholder 2"/>
          <p:cNvSpPr>
            <a:spLocks noGrp="1"/>
          </p:cNvSpPr>
          <p:nvPr>
            <p:ph idx="1"/>
          </p:nvPr>
        </p:nvSpPr>
        <p:spPr>
          <a:xfrm>
            <a:off x="533400" y="1676400"/>
            <a:ext cx="7144327" cy="4500563"/>
          </a:xfrm>
        </p:spPr>
        <p:txBody>
          <a:bodyPr/>
          <a:lstStyle/>
          <a:p>
            <a:r>
              <a:rPr lang="en-US" dirty="0" smtClean="0"/>
              <a:t>Treatment: rest </a:t>
            </a:r>
            <a:r>
              <a:rPr lang="en-US" dirty="0"/>
              <a:t>from weight-bearing for at least 6 weeks </a:t>
            </a:r>
            <a:endParaRPr lang="en-US" dirty="0" smtClean="0"/>
          </a:p>
          <a:p>
            <a:r>
              <a:rPr lang="en-US" dirty="0" smtClean="0"/>
              <a:t>Rehabilitation: strengthening </a:t>
            </a:r>
            <a:r>
              <a:rPr lang="en-US" dirty="0"/>
              <a:t>and proprioception training. </a:t>
            </a:r>
            <a:endParaRPr lang="en-US" dirty="0" smtClean="0"/>
          </a:p>
          <a:p>
            <a:r>
              <a:rPr lang="en-US" dirty="0" smtClean="0"/>
              <a:t>Gibson </a:t>
            </a:r>
            <a:r>
              <a:rPr lang="en-US" dirty="0"/>
              <a:t>brace and a palm pad is recommended. </a:t>
            </a:r>
            <a:endParaRPr lang="en-US" dirty="0" smtClean="0"/>
          </a:p>
          <a:p>
            <a:r>
              <a:rPr lang="en-US" dirty="0" smtClean="0"/>
              <a:t>Surgery reserved </a:t>
            </a:r>
            <a:r>
              <a:rPr lang="en-US" dirty="0"/>
              <a:t>for stage 3 </a:t>
            </a:r>
            <a:r>
              <a:rPr lang="en-US" dirty="0" smtClean="0"/>
              <a:t>injuries with </a:t>
            </a:r>
            <a:r>
              <a:rPr lang="en-US" dirty="0"/>
              <a:t>positive ulnar variance and those at risk for </a:t>
            </a:r>
            <a:r>
              <a:rPr lang="en-US" dirty="0" err="1" smtClean="0"/>
              <a:t>physeal</a:t>
            </a:r>
            <a:r>
              <a:rPr lang="en-US" dirty="0" smtClean="0"/>
              <a:t> </a:t>
            </a:r>
            <a:r>
              <a:rPr lang="en-US" dirty="0"/>
              <a:t>arrest</a:t>
            </a:r>
            <a:r>
              <a:rPr lang="en-US" dirty="0" smtClean="0"/>
              <a:t>.</a:t>
            </a:r>
            <a:endParaRPr lang="en-US" dirty="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44</a:t>
            </a:fld>
            <a:endParaRPr lang="en-US"/>
          </a:p>
        </p:txBody>
      </p:sp>
      <p:pic>
        <p:nvPicPr>
          <p:cNvPr id="5" name="Picture 4"/>
          <p:cNvPicPr>
            <a:picLocks noChangeAspect="1"/>
          </p:cNvPicPr>
          <p:nvPr/>
        </p:nvPicPr>
        <p:blipFill rotWithShape="1">
          <a:blip r:embed="rId2"/>
          <a:srcRect b="11364"/>
          <a:stretch/>
        </p:blipFill>
        <p:spPr>
          <a:xfrm>
            <a:off x="7469909" y="1524001"/>
            <a:ext cx="4572000" cy="4052455"/>
          </a:xfrm>
          <a:prstGeom prst="rect">
            <a:avLst/>
          </a:prstGeom>
        </p:spPr>
      </p:pic>
    </p:spTree>
    <p:extLst>
      <p:ext uri="{BB962C8B-B14F-4D97-AF65-F5344CB8AC3E}">
        <p14:creationId xmlns:p14="http://schemas.microsoft.com/office/powerpoint/2010/main" val="3440492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latin typeface="+mn-lt"/>
              </a:rPr>
              <a:t>Thank you!</a:t>
            </a:r>
            <a:endParaRPr lang="en-US" dirty="0">
              <a:latin typeface="+mn-lt"/>
            </a:endParaRPr>
          </a:p>
        </p:txBody>
      </p:sp>
      <p:sp>
        <p:nvSpPr>
          <p:cNvPr id="5" name="Subtitle 4"/>
          <p:cNvSpPr>
            <a:spLocks noGrp="1"/>
          </p:cNvSpPr>
          <p:nvPr>
            <p:ph type="subTitle" idx="1"/>
          </p:nvPr>
        </p:nvSpPr>
        <p:spPr/>
        <p:txBody>
          <a:bodyPr/>
          <a:lstStyle/>
          <a:p>
            <a:endParaRPr lang="en-US"/>
          </a:p>
        </p:txBody>
      </p:sp>
      <p:pic>
        <p:nvPicPr>
          <p:cNvPr id="2" name="Picture 1"/>
          <p:cNvPicPr>
            <a:picLocks noChangeAspect="1"/>
          </p:cNvPicPr>
          <p:nvPr/>
        </p:nvPicPr>
        <p:blipFill>
          <a:blip r:embed="rId2"/>
          <a:stretch>
            <a:fillRect/>
          </a:stretch>
        </p:blipFill>
        <p:spPr>
          <a:xfrm>
            <a:off x="2089728" y="415972"/>
            <a:ext cx="4963504" cy="3496233"/>
          </a:xfrm>
          <a:prstGeom prst="rect">
            <a:avLst/>
          </a:prstGeom>
        </p:spPr>
      </p:pic>
      <p:pic>
        <p:nvPicPr>
          <p:cNvPr id="3" name="Picture 2"/>
          <p:cNvPicPr>
            <a:picLocks noChangeAspect="1"/>
          </p:cNvPicPr>
          <p:nvPr/>
        </p:nvPicPr>
        <p:blipFill>
          <a:blip r:embed="rId3"/>
          <a:stretch>
            <a:fillRect/>
          </a:stretch>
        </p:blipFill>
        <p:spPr>
          <a:xfrm>
            <a:off x="5902475" y="3912204"/>
            <a:ext cx="4689823" cy="2945795"/>
          </a:xfrm>
          <a:prstGeom prst="rect">
            <a:avLst/>
          </a:prstGeom>
        </p:spPr>
      </p:pic>
    </p:spTree>
    <p:extLst>
      <p:ext uri="{BB962C8B-B14F-4D97-AF65-F5344CB8AC3E}">
        <p14:creationId xmlns:p14="http://schemas.microsoft.com/office/powerpoint/2010/main" val="248802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specialization and injury</a:t>
            </a:r>
            <a:endParaRPr lang="en-US" dirty="0"/>
          </a:p>
        </p:txBody>
      </p:sp>
      <p:sp>
        <p:nvSpPr>
          <p:cNvPr id="3" name="Content Placeholder 2"/>
          <p:cNvSpPr>
            <a:spLocks noGrp="1"/>
          </p:cNvSpPr>
          <p:nvPr>
            <p:ph idx="1"/>
          </p:nvPr>
        </p:nvSpPr>
        <p:spPr>
          <a:xfrm>
            <a:off x="533400" y="1361924"/>
            <a:ext cx="11125200" cy="4500563"/>
          </a:xfrm>
        </p:spPr>
        <p:txBody>
          <a:bodyPr>
            <a:normAutofit/>
          </a:bodyPr>
          <a:lstStyle/>
          <a:p>
            <a:r>
              <a:rPr lang="en-US" b="1" dirty="0" smtClean="0"/>
              <a:t>The </a:t>
            </a:r>
            <a:r>
              <a:rPr lang="en-US" b="1" dirty="0"/>
              <a:t>Association of Sport Specialization and Training Volume With Injury History in Youth Athletes.</a:t>
            </a:r>
            <a:endParaRPr lang="en-US" dirty="0"/>
          </a:p>
          <a:p>
            <a:pPr lvl="1"/>
            <a:r>
              <a:rPr lang="en-US" dirty="0"/>
              <a:t>Post </a:t>
            </a:r>
            <a:r>
              <a:rPr lang="en-US" dirty="0" smtClean="0"/>
              <a:t>EG</a:t>
            </a:r>
            <a:r>
              <a:rPr lang="en-US" baseline="30000" dirty="0"/>
              <a:t> </a:t>
            </a:r>
            <a:r>
              <a:rPr lang="en-US" dirty="0" smtClean="0"/>
              <a:t>et al. </a:t>
            </a:r>
            <a:r>
              <a:rPr lang="en-US" dirty="0"/>
              <a:t>Am J Sports Med. 2017 May;45(6):1405-</a:t>
            </a:r>
            <a:r>
              <a:rPr lang="en-US" dirty="0" smtClean="0"/>
              <a:t>1412</a:t>
            </a:r>
          </a:p>
          <a:p>
            <a:r>
              <a:rPr lang="en-US" dirty="0"/>
              <a:t>Case-control </a:t>
            </a:r>
            <a:r>
              <a:rPr lang="en-US" dirty="0" smtClean="0"/>
              <a:t>study with 2011 patients, age 12</a:t>
            </a:r>
            <a:r>
              <a:rPr lang="en-US" dirty="0"/>
              <a:t>-18 </a:t>
            </a:r>
            <a:r>
              <a:rPr lang="en-US" dirty="0" smtClean="0"/>
              <a:t>years</a:t>
            </a:r>
          </a:p>
          <a:p>
            <a:r>
              <a:rPr lang="en-US" dirty="0"/>
              <a:t>Highly specialized athletes were more likely to report a previous injury of any kind </a:t>
            </a:r>
            <a:r>
              <a:rPr lang="en-US" dirty="0" smtClean="0"/>
              <a:t>or </a:t>
            </a:r>
            <a:r>
              <a:rPr lang="en-US" dirty="0"/>
              <a:t>an overuse injury </a:t>
            </a:r>
            <a:r>
              <a:rPr lang="en-US" i="1" dirty="0" smtClean="0"/>
              <a:t>in </a:t>
            </a:r>
            <a:r>
              <a:rPr lang="en-US" i="1" dirty="0"/>
              <a:t>the previous year </a:t>
            </a:r>
            <a:r>
              <a:rPr lang="en-US" dirty="0"/>
              <a:t>compared with athletes in the low specialization group. </a:t>
            </a:r>
            <a:endParaRPr lang="en-US" dirty="0" smtClean="0"/>
          </a:p>
          <a:p>
            <a:pPr lvl="1"/>
            <a:r>
              <a:rPr lang="en-US" dirty="0"/>
              <a:t>independent of age, sex, and weekly organized sport volume</a:t>
            </a:r>
            <a:endParaRPr lang="en-US" dirty="0" smtClean="0"/>
          </a:p>
          <a:p>
            <a:r>
              <a:rPr lang="en-US" dirty="0" smtClean="0"/>
              <a:t>Athletes </a:t>
            </a:r>
            <a:r>
              <a:rPr lang="en-US" dirty="0"/>
              <a:t>who played their primary sport more than 8 months of the year were more likely to report an </a:t>
            </a:r>
            <a:r>
              <a:rPr lang="en-US" dirty="0" smtClean="0"/>
              <a:t>upper or lower </a:t>
            </a:r>
            <a:r>
              <a:rPr lang="en-US" dirty="0"/>
              <a:t>extremity overuse injury </a:t>
            </a:r>
            <a:endParaRPr lang="en-US" dirty="0" smtClean="0"/>
          </a:p>
          <a:p>
            <a:r>
              <a:rPr lang="en-US" dirty="0" smtClean="0"/>
              <a:t>Athletes </a:t>
            </a:r>
            <a:r>
              <a:rPr lang="en-US" dirty="0"/>
              <a:t>who participated in their primary sport for more hours per week than their age </a:t>
            </a:r>
            <a:r>
              <a:rPr lang="en-US" dirty="0" smtClean="0"/>
              <a:t>were </a:t>
            </a:r>
            <a:r>
              <a:rPr lang="en-US" dirty="0"/>
              <a:t>more likely to report an injury of any </a:t>
            </a:r>
            <a:r>
              <a:rPr lang="en-US" dirty="0" smtClean="0"/>
              <a:t>type</a:t>
            </a:r>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5</a:t>
            </a:fld>
            <a:endParaRPr lang="en-US"/>
          </a:p>
        </p:txBody>
      </p:sp>
    </p:spTree>
    <p:extLst>
      <p:ext uri="{BB962C8B-B14F-4D97-AF65-F5344CB8AC3E}">
        <p14:creationId xmlns:p14="http://schemas.microsoft.com/office/powerpoint/2010/main" val="3283476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sports specialization and injury</a:t>
            </a:r>
          </a:p>
        </p:txBody>
      </p:sp>
      <p:sp>
        <p:nvSpPr>
          <p:cNvPr id="3" name="Content Placeholder 2"/>
          <p:cNvSpPr>
            <a:spLocks noGrp="1"/>
          </p:cNvSpPr>
          <p:nvPr>
            <p:ph idx="1"/>
          </p:nvPr>
        </p:nvSpPr>
        <p:spPr>
          <a:xfrm>
            <a:off x="533400" y="1216784"/>
            <a:ext cx="11125200" cy="4830838"/>
          </a:xfrm>
        </p:spPr>
        <p:txBody>
          <a:bodyPr>
            <a:normAutofit fontScale="85000" lnSpcReduction="10000"/>
          </a:bodyPr>
          <a:lstStyle/>
          <a:p>
            <a:pPr marL="0" indent="0">
              <a:buNone/>
            </a:pPr>
            <a:endParaRPr lang="en-US" dirty="0" smtClean="0"/>
          </a:p>
          <a:p>
            <a:r>
              <a:rPr lang="en-US" b="1" dirty="0"/>
              <a:t>Specialization patterns across various youth sports and relationship to injury risk.</a:t>
            </a:r>
          </a:p>
          <a:p>
            <a:pPr lvl="1"/>
            <a:r>
              <a:rPr lang="en-US" dirty="0"/>
              <a:t>Pasulka </a:t>
            </a:r>
            <a:r>
              <a:rPr lang="en-US" dirty="0" smtClean="0"/>
              <a:t>J et al. </a:t>
            </a:r>
            <a:r>
              <a:rPr lang="en-US" dirty="0"/>
              <a:t>Phys Sportsmed. 2017 Sep;45(3):344-352. </a:t>
            </a:r>
            <a:endParaRPr lang="en-US" baseline="30000" dirty="0"/>
          </a:p>
          <a:p>
            <a:r>
              <a:rPr lang="en-US" dirty="0"/>
              <a:t>C</a:t>
            </a:r>
            <a:r>
              <a:rPr lang="en-US" dirty="0" smtClean="0"/>
              <a:t>linical </a:t>
            </a:r>
            <a:r>
              <a:rPr lang="en-US" dirty="0"/>
              <a:t>case-control study, </a:t>
            </a:r>
            <a:r>
              <a:rPr lang="en-US" dirty="0" smtClean="0"/>
              <a:t>injured athletes age </a:t>
            </a:r>
            <a:r>
              <a:rPr lang="en-US" dirty="0"/>
              <a:t>7-18 </a:t>
            </a:r>
            <a:r>
              <a:rPr lang="en-US" dirty="0" smtClean="0"/>
              <a:t>years </a:t>
            </a:r>
            <a:r>
              <a:rPr lang="en-US" dirty="0"/>
              <a:t>were </a:t>
            </a:r>
            <a:r>
              <a:rPr lang="en-US" dirty="0" smtClean="0"/>
              <a:t>compared </a:t>
            </a:r>
            <a:r>
              <a:rPr lang="en-US" dirty="0"/>
              <a:t>to similarly aged </a:t>
            </a:r>
            <a:r>
              <a:rPr lang="en-US" dirty="0" smtClean="0"/>
              <a:t>uninjured</a:t>
            </a:r>
            <a:endParaRPr lang="en-US" dirty="0"/>
          </a:p>
          <a:p>
            <a:r>
              <a:rPr lang="en-US" dirty="0" smtClean="0"/>
              <a:t>Of </a:t>
            </a:r>
            <a:r>
              <a:rPr lang="en-US" dirty="0"/>
              <a:t>1,190 athletes enrolled, 26% (313) were single-sport specialized </a:t>
            </a:r>
            <a:endParaRPr lang="en-US" dirty="0" smtClean="0"/>
          </a:p>
          <a:p>
            <a:r>
              <a:rPr lang="en-US" dirty="0"/>
              <a:t>Athletes in individual sports may be more likely to specialize in a single sport than team sport </a:t>
            </a:r>
            <a:r>
              <a:rPr lang="en-US" dirty="0" smtClean="0"/>
              <a:t>athletes</a:t>
            </a:r>
          </a:p>
          <a:p>
            <a:pPr lvl="1"/>
            <a:r>
              <a:rPr lang="en-US" dirty="0" smtClean="0"/>
              <a:t>proportion </a:t>
            </a:r>
            <a:r>
              <a:rPr lang="en-US" dirty="0"/>
              <a:t>of single-sport specialized athletes </a:t>
            </a:r>
            <a:r>
              <a:rPr lang="en-US" dirty="0" smtClean="0"/>
              <a:t>in </a:t>
            </a:r>
            <a:r>
              <a:rPr lang="en-US" dirty="0"/>
              <a:t>tennis (46.7%), gymnastics (30.1%), and dance (26.3%). </a:t>
            </a:r>
            <a:endParaRPr lang="en-US" dirty="0" smtClean="0"/>
          </a:p>
          <a:p>
            <a:r>
              <a:rPr lang="en-US" dirty="0" smtClean="0"/>
              <a:t>Single</a:t>
            </a:r>
            <a:r>
              <a:rPr lang="en-US" dirty="0"/>
              <a:t>-sport specialized athletes in individual sports </a:t>
            </a:r>
            <a:r>
              <a:rPr lang="en-US" dirty="0" smtClean="0"/>
              <a:t>(compared to specialized in team sports):</a:t>
            </a:r>
          </a:p>
          <a:p>
            <a:pPr lvl="1"/>
            <a:r>
              <a:rPr lang="en-US" dirty="0"/>
              <a:t>S</a:t>
            </a:r>
            <a:r>
              <a:rPr lang="en-US" dirty="0" smtClean="0"/>
              <a:t>pecialize </a:t>
            </a:r>
            <a:r>
              <a:rPr lang="en-US" dirty="0"/>
              <a:t>at a younger age (11.2 ± 2.4 vs. 12.0 ± 2.7, p = 0.05</a:t>
            </a:r>
            <a:r>
              <a:rPr lang="en-US" dirty="0" smtClean="0"/>
              <a:t>)</a:t>
            </a:r>
          </a:p>
          <a:p>
            <a:pPr lvl="2"/>
            <a:r>
              <a:rPr lang="en-US" dirty="0"/>
              <a:t>gymnastics (8.9 ± 1.7), dance (10.8 ± 3.0), and soccer (10.9 ± 2.4)</a:t>
            </a:r>
            <a:endParaRPr lang="en-US" dirty="0" smtClean="0"/>
          </a:p>
          <a:p>
            <a:pPr lvl="1"/>
            <a:r>
              <a:rPr lang="en-US" dirty="0"/>
              <a:t>R</a:t>
            </a:r>
            <a:r>
              <a:rPr lang="en-US" dirty="0" smtClean="0"/>
              <a:t>eported </a:t>
            </a:r>
            <a:r>
              <a:rPr lang="en-US" dirty="0"/>
              <a:t>higher training volumes (11.8 vs. 10.3 h/week, p = 0.04</a:t>
            </a:r>
            <a:r>
              <a:rPr lang="en-US" dirty="0" smtClean="0"/>
              <a:t>)</a:t>
            </a:r>
            <a:endParaRPr lang="en-US" dirty="0"/>
          </a:p>
          <a:p>
            <a:pPr lvl="1"/>
            <a:r>
              <a:rPr lang="en-US" dirty="0"/>
              <a:t>H</a:t>
            </a:r>
            <a:r>
              <a:rPr lang="en-US" dirty="0" smtClean="0"/>
              <a:t>igher </a:t>
            </a:r>
            <a:r>
              <a:rPr lang="en-US" dirty="0"/>
              <a:t>proportion of overuse injuries (44.3% </a:t>
            </a:r>
            <a:r>
              <a:rPr lang="en-US" dirty="0" err="1"/>
              <a:t>vs</a:t>
            </a:r>
            <a:r>
              <a:rPr lang="en-US" dirty="0"/>
              <a:t> 32.2%, OR = 1.67, p = 0.037) and serious overuse injuries (23.4% </a:t>
            </a:r>
            <a:r>
              <a:rPr lang="en-US" dirty="0" err="1"/>
              <a:t>vs</a:t>
            </a:r>
            <a:r>
              <a:rPr lang="en-US" dirty="0"/>
              <a:t> 11.6%, OR = 2.38, p = 0.011</a:t>
            </a:r>
            <a:r>
              <a:rPr lang="en-US" dirty="0" smtClean="0"/>
              <a:t>)</a:t>
            </a:r>
            <a:endParaRPr lang="en-US" dirty="0"/>
          </a:p>
          <a:p>
            <a:pPr lvl="1"/>
            <a:r>
              <a:rPr lang="en-US" dirty="0"/>
              <a:t>L</a:t>
            </a:r>
            <a:r>
              <a:rPr lang="en-US" dirty="0" smtClean="0"/>
              <a:t>ower </a:t>
            </a:r>
            <a:r>
              <a:rPr lang="en-US" dirty="0"/>
              <a:t>proportion of acute injuries (28.8% </a:t>
            </a:r>
            <a:r>
              <a:rPr lang="en-US" dirty="0" err="1"/>
              <a:t>vs</a:t>
            </a:r>
            <a:r>
              <a:rPr lang="en-US" dirty="0"/>
              <a:t> 13.8%, OR = 0.37, p = 0.001</a:t>
            </a:r>
            <a:r>
              <a:rPr lang="en-US" dirty="0" smtClean="0"/>
              <a:t>)</a:t>
            </a:r>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6</a:t>
            </a:fld>
            <a:endParaRPr lang="en-US"/>
          </a:p>
        </p:txBody>
      </p:sp>
    </p:spTree>
    <p:extLst>
      <p:ext uri="{BB962C8B-B14F-4D97-AF65-F5344CB8AC3E}">
        <p14:creationId xmlns:p14="http://schemas.microsoft.com/office/powerpoint/2010/main" val="35306469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sports specialization</a:t>
            </a:r>
            <a:endParaRPr lang="en-US" dirty="0"/>
          </a:p>
        </p:txBody>
      </p:sp>
      <p:sp>
        <p:nvSpPr>
          <p:cNvPr id="3" name="Content Placeholder 2"/>
          <p:cNvSpPr>
            <a:spLocks noGrp="1"/>
          </p:cNvSpPr>
          <p:nvPr>
            <p:ph idx="1"/>
          </p:nvPr>
        </p:nvSpPr>
        <p:spPr/>
        <p:txBody>
          <a:bodyPr/>
          <a:lstStyle/>
          <a:p>
            <a:r>
              <a:rPr lang="en-US" b="1" dirty="0" smtClean="0"/>
              <a:t>Socioeconomic </a:t>
            </a:r>
            <a:r>
              <a:rPr lang="en-US" b="1" dirty="0"/>
              <a:t>Factors for Sports Specialization and Injury in Youth Athletes.</a:t>
            </a:r>
          </a:p>
          <a:p>
            <a:pPr lvl="1"/>
            <a:r>
              <a:rPr lang="en-US" dirty="0"/>
              <a:t>Jayanthi </a:t>
            </a:r>
            <a:r>
              <a:rPr lang="en-US" dirty="0" smtClean="0"/>
              <a:t>NA</a:t>
            </a:r>
            <a:r>
              <a:rPr lang="en-US" dirty="0"/>
              <a:t> </a:t>
            </a:r>
            <a:r>
              <a:rPr lang="en-US" dirty="0" smtClean="0"/>
              <a:t>et al. </a:t>
            </a:r>
            <a:r>
              <a:rPr lang="en-US" dirty="0"/>
              <a:t>Sports Health. 2018 Jul/Aug;10(4):303-</a:t>
            </a:r>
            <a:r>
              <a:rPr lang="en-US" dirty="0" smtClean="0"/>
              <a:t>310</a:t>
            </a:r>
          </a:p>
          <a:p>
            <a:r>
              <a:rPr lang="en-US" dirty="0" smtClean="0"/>
              <a:t>Cohort study of 1139 patients, 7-18 </a:t>
            </a:r>
            <a:r>
              <a:rPr lang="en-US" dirty="0" err="1" smtClean="0"/>
              <a:t>yrs</a:t>
            </a:r>
            <a:r>
              <a:rPr lang="en-US" dirty="0" smtClean="0"/>
              <a:t> old</a:t>
            </a:r>
          </a:p>
          <a:p>
            <a:r>
              <a:rPr lang="en-US" dirty="0"/>
              <a:t>High-SES athletes </a:t>
            </a:r>
            <a:r>
              <a:rPr lang="en-US" dirty="0" smtClean="0"/>
              <a:t>compared to low</a:t>
            </a:r>
            <a:r>
              <a:rPr lang="en-US" dirty="0"/>
              <a:t>-SES </a:t>
            </a:r>
            <a:r>
              <a:rPr lang="en-US" dirty="0" smtClean="0"/>
              <a:t>athletes:</a:t>
            </a:r>
          </a:p>
          <a:p>
            <a:pPr lvl="1"/>
            <a:r>
              <a:rPr lang="en-US" dirty="0" smtClean="0"/>
              <a:t>higher </a:t>
            </a:r>
            <a:r>
              <a:rPr lang="en-US" dirty="0"/>
              <a:t>rates of sports </a:t>
            </a:r>
            <a:r>
              <a:rPr lang="en-US" dirty="0" smtClean="0"/>
              <a:t>specialization</a:t>
            </a:r>
            <a:endParaRPr lang="en-US" dirty="0"/>
          </a:p>
          <a:p>
            <a:pPr lvl="1"/>
            <a:r>
              <a:rPr lang="en-US" dirty="0" smtClean="0"/>
              <a:t>more </a:t>
            </a:r>
            <a:r>
              <a:rPr lang="en-US" dirty="0"/>
              <a:t>hours per week playing organized </a:t>
            </a:r>
            <a:r>
              <a:rPr lang="en-US" dirty="0" smtClean="0"/>
              <a:t>sports</a:t>
            </a:r>
            <a:endParaRPr lang="en-US" dirty="0"/>
          </a:p>
          <a:p>
            <a:pPr lvl="1"/>
            <a:r>
              <a:rPr lang="en-US" dirty="0" smtClean="0"/>
              <a:t>higher </a:t>
            </a:r>
            <a:r>
              <a:rPr lang="en-US" dirty="0"/>
              <a:t>ratio of weekly hours in organized sports to free </a:t>
            </a:r>
            <a:r>
              <a:rPr lang="en-US" dirty="0" smtClean="0"/>
              <a:t>play</a:t>
            </a:r>
            <a:endParaRPr lang="en-US" dirty="0"/>
          </a:p>
          <a:p>
            <a:pPr lvl="1"/>
            <a:r>
              <a:rPr lang="en-US" dirty="0" smtClean="0"/>
              <a:t>greater </a:t>
            </a:r>
            <a:r>
              <a:rPr lang="en-US" dirty="0"/>
              <a:t>participation in individual </a:t>
            </a:r>
            <a:r>
              <a:rPr lang="en-US" dirty="0" smtClean="0"/>
              <a:t>sports</a:t>
            </a:r>
          </a:p>
          <a:p>
            <a:pPr lvl="1"/>
            <a:r>
              <a:rPr lang="en-US" i="1" dirty="0" smtClean="0"/>
              <a:t>= </a:t>
            </a:r>
            <a:r>
              <a:rPr lang="en-US" i="1" dirty="0"/>
              <a:t>more serious overuse injuries</a:t>
            </a:r>
          </a:p>
          <a:p>
            <a:pPr lvl="1"/>
            <a:endParaRPr lang="en-US" dirty="0"/>
          </a:p>
          <a:p>
            <a:pPr lvl="1"/>
            <a:endParaRPr lang="en-US" dirty="0"/>
          </a:p>
          <a:p>
            <a:endParaRPr lang="en-US" dirty="0"/>
          </a:p>
          <a:p>
            <a:endParaRPr lang="en-US" dirty="0"/>
          </a:p>
        </p:txBody>
      </p:sp>
      <p:sp>
        <p:nvSpPr>
          <p:cNvPr id="4" name="Slide Number Placeholder 3"/>
          <p:cNvSpPr>
            <a:spLocks noGrp="1"/>
          </p:cNvSpPr>
          <p:nvPr>
            <p:ph type="sldNum" sz="quarter" idx="12"/>
          </p:nvPr>
        </p:nvSpPr>
        <p:spPr/>
        <p:txBody>
          <a:bodyPr/>
          <a:lstStyle/>
          <a:p>
            <a:fld id="{68A274D8-BDF7-394B-B94E-BD6A355A686C}" type="slidenum">
              <a:rPr lang="en-US" smtClean="0"/>
              <a:t>7</a:t>
            </a:fld>
            <a:endParaRPr lang="en-US"/>
          </a:p>
        </p:txBody>
      </p:sp>
    </p:spTree>
    <p:extLst>
      <p:ext uri="{BB962C8B-B14F-4D97-AF65-F5344CB8AC3E}">
        <p14:creationId xmlns:p14="http://schemas.microsoft.com/office/powerpoint/2010/main" val="1402868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mn-lt"/>
              </a:rPr>
              <a:t>16 </a:t>
            </a:r>
            <a:r>
              <a:rPr lang="en-US" dirty="0" err="1" smtClean="0">
                <a:latin typeface="+mn-lt"/>
              </a:rPr>
              <a:t>yo</a:t>
            </a:r>
            <a:r>
              <a:rPr lang="en-US" dirty="0" smtClean="0">
                <a:latin typeface="+mn-lt"/>
              </a:rPr>
              <a:t> m </a:t>
            </a:r>
            <a:r>
              <a:rPr lang="en-US" dirty="0">
                <a:latin typeface="+mn-lt"/>
              </a:rPr>
              <a:t>p</a:t>
            </a:r>
            <a:r>
              <a:rPr lang="en-US" dirty="0" smtClean="0">
                <a:latin typeface="+mn-lt"/>
              </a:rPr>
              <a:t>itcher with right shoulder pain for 2 weeks</a:t>
            </a:r>
            <a:endParaRPr lang="en-US"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1" y="1524000"/>
            <a:ext cx="3873500" cy="3314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600200"/>
            <a:ext cx="3657600" cy="3487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301" y="3886201"/>
            <a:ext cx="4991100" cy="2847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99629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06401" y="1930400"/>
            <a:ext cx="6807200" cy="5135563"/>
          </a:xfrm>
          <a:ln/>
        </p:spPr>
        <p:txBody>
          <a:bodyPr>
            <a:normAutofit/>
          </a:bodyPr>
          <a:lstStyle/>
          <a:p>
            <a:pPr marL="563667">
              <a:buFont typeface="Geneva" charset="0"/>
              <a:buChar char="•"/>
            </a:pPr>
            <a:r>
              <a:rPr lang="en-US" sz="2400" dirty="0">
                <a:latin typeface="+mn-lt"/>
                <a:ea typeface="Geneva" charset="0"/>
                <a:cs typeface="Calisto MT"/>
                <a:sym typeface="Geneva" charset="0"/>
              </a:rPr>
              <a:t>Proximal humeral growth plate injury</a:t>
            </a:r>
            <a:endParaRPr lang="en-US" sz="2400" dirty="0">
              <a:latin typeface="+mn-lt"/>
              <a:ea typeface="ヒラギノ角ゴ ProN W3" charset="0"/>
              <a:cs typeface="Calisto MT"/>
              <a:sym typeface="Geneva" charset="0"/>
            </a:endParaRPr>
          </a:p>
          <a:p>
            <a:pPr marL="563667">
              <a:buFont typeface="Geneva" charset="0"/>
              <a:buChar char="•"/>
            </a:pPr>
            <a:r>
              <a:rPr lang="en-US" sz="2400" dirty="0" smtClean="0">
                <a:latin typeface="+mn-lt"/>
                <a:ea typeface="Geneva" charset="0"/>
                <a:cs typeface="Calisto MT"/>
                <a:sym typeface="Geneva" charset="0"/>
              </a:rPr>
              <a:t>Typically </a:t>
            </a:r>
            <a:r>
              <a:rPr lang="en-US" sz="2400" dirty="0">
                <a:latin typeface="+mn-lt"/>
                <a:ea typeface="Geneva" charset="0"/>
                <a:cs typeface="Calisto MT"/>
                <a:sym typeface="Geneva" charset="0"/>
              </a:rPr>
              <a:t>10-</a:t>
            </a:r>
            <a:r>
              <a:rPr lang="en-US" sz="2400" dirty="0" smtClean="0">
                <a:latin typeface="+mn-lt"/>
                <a:ea typeface="Geneva" charset="0"/>
                <a:cs typeface="Calisto MT"/>
                <a:sym typeface="Geneva" charset="0"/>
              </a:rPr>
              <a:t>16 </a:t>
            </a:r>
            <a:r>
              <a:rPr lang="en-US" sz="2400" dirty="0" err="1" smtClean="0">
                <a:latin typeface="+mn-lt"/>
                <a:ea typeface="Geneva" charset="0"/>
                <a:cs typeface="Calisto MT"/>
                <a:sym typeface="Geneva" charset="0"/>
              </a:rPr>
              <a:t>yo</a:t>
            </a:r>
            <a:endParaRPr lang="en-US" sz="2400" dirty="0" smtClean="0">
              <a:latin typeface="+mn-lt"/>
              <a:ea typeface="Geneva" charset="0"/>
              <a:cs typeface="Calisto MT"/>
              <a:sym typeface="Geneva" charset="0"/>
            </a:endParaRPr>
          </a:p>
          <a:p>
            <a:pPr marL="563667">
              <a:buFont typeface="Geneva" charset="0"/>
              <a:buChar char="•"/>
            </a:pPr>
            <a:r>
              <a:rPr lang="en-US" sz="2400" dirty="0" smtClean="0">
                <a:latin typeface="+mn-lt"/>
                <a:ea typeface="Geneva" charset="0"/>
                <a:cs typeface="Calisto MT"/>
                <a:sym typeface="Geneva" charset="0"/>
              </a:rPr>
              <a:t>Overhead athletes: Baseball, Tennis</a:t>
            </a:r>
            <a:endParaRPr lang="en-US" sz="2400" dirty="0">
              <a:latin typeface="+mn-lt"/>
              <a:ea typeface="ヒラギノ角ゴ ProN W3" charset="0"/>
              <a:cs typeface="Calisto MT"/>
              <a:sym typeface="Geneva" charset="0"/>
            </a:endParaRPr>
          </a:p>
          <a:p>
            <a:pPr marL="563667">
              <a:buFont typeface="Geneva" charset="0"/>
              <a:buChar char="•"/>
            </a:pPr>
            <a:r>
              <a:rPr lang="en-US" sz="2400" dirty="0" smtClean="0">
                <a:latin typeface="+mn-lt"/>
                <a:ea typeface="Geneva" charset="0"/>
                <a:cs typeface="Calisto MT"/>
                <a:sym typeface="Geneva" charset="0"/>
              </a:rPr>
              <a:t>Repetitive </a:t>
            </a:r>
            <a:r>
              <a:rPr lang="en-US" sz="2400" dirty="0" err="1" smtClean="0">
                <a:latin typeface="+mn-lt"/>
                <a:ea typeface="Geneva" charset="0"/>
                <a:cs typeface="Calisto MT"/>
                <a:sym typeface="Geneva" charset="0"/>
              </a:rPr>
              <a:t>microtrauma</a:t>
            </a:r>
            <a:r>
              <a:rPr lang="en-US" sz="2400" dirty="0">
                <a:latin typeface="+mn-lt"/>
                <a:ea typeface="Geneva" charset="0"/>
                <a:cs typeface="Calisto MT"/>
                <a:sym typeface="Geneva" charset="0"/>
              </a:rPr>
              <a:t>/traction to growth </a:t>
            </a:r>
            <a:r>
              <a:rPr lang="en-US" sz="2400" dirty="0" smtClean="0">
                <a:latin typeface="+mn-lt"/>
                <a:ea typeface="Geneva" charset="0"/>
                <a:cs typeface="Calisto MT"/>
                <a:sym typeface="Geneva" charset="0"/>
              </a:rPr>
              <a:t>plate</a:t>
            </a:r>
          </a:p>
          <a:p>
            <a:pPr marL="563667">
              <a:buFont typeface="Geneva" charset="0"/>
              <a:buChar char="•"/>
            </a:pPr>
            <a:r>
              <a:rPr lang="en-US" sz="2400" dirty="0" smtClean="0">
                <a:latin typeface="+mn-lt"/>
                <a:ea typeface="ヒラギノ角ゴ ProN W3" charset="0"/>
                <a:cs typeface="Calisto MT"/>
                <a:sym typeface="Geneva" charset="0"/>
              </a:rPr>
              <a:t>Repeated high load torque in a rapidly growing child athlete</a:t>
            </a:r>
          </a:p>
        </p:txBody>
      </p:sp>
      <p:sp>
        <p:nvSpPr>
          <p:cNvPr id="23555" name="Rectangle 3"/>
          <p:cNvSpPr>
            <a:spLocks noGrp="1" noChangeArrowheads="1"/>
          </p:cNvSpPr>
          <p:nvPr>
            <p:ph type="title"/>
          </p:nvPr>
        </p:nvSpPr>
        <p:spPr>
          <a:ln/>
        </p:spPr>
        <p:txBody>
          <a:bodyPr/>
          <a:lstStyle/>
          <a:p>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ittle </a:t>
            </a:r>
            <a:r>
              <a:rPr lang="en-US" dirty="0">
                <a:latin typeface="+mn-lt"/>
                <a:ea typeface="Geneva" charset="0"/>
                <a:cs typeface="Calisto MT"/>
                <a:sym typeface="Geneva" charset="0"/>
              </a:rPr>
              <a:t>l</a:t>
            </a:r>
            <a:r>
              <a:rPr lang="en-US" dirty="0" smtClean="0">
                <a:latin typeface="+mn-lt"/>
                <a:ea typeface="Geneva" charset="0"/>
                <a:cs typeface="Calisto MT"/>
                <a:sym typeface="Geneva" charset="0"/>
              </a:rPr>
              <a:t>eague </a:t>
            </a:r>
            <a:r>
              <a:rPr lang="en-US" dirty="0">
                <a:latin typeface="+mn-lt"/>
                <a:ea typeface="Geneva" charset="0"/>
                <a:cs typeface="Calisto MT"/>
                <a:sym typeface="Geneva" charset="0"/>
              </a:rPr>
              <a:t>s</a:t>
            </a:r>
            <a:r>
              <a:rPr lang="en-US" dirty="0" smtClean="0">
                <a:latin typeface="+mn-lt"/>
                <a:ea typeface="Geneva" charset="0"/>
                <a:cs typeface="Calisto MT"/>
                <a:sym typeface="Geneva" charset="0"/>
              </a:rPr>
              <a:t>houlder</a:t>
            </a:r>
            <a:endParaRPr lang="en-US" dirty="0">
              <a:latin typeface="+mn-lt"/>
              <a:ea typeface="ヒラギノ角ゴ ProN W3" charset="0"/>
              <a:cs typeface="Calisto MT"/>
              <a:sym typeface="Geneva" charset="0"/>
            </a:endParaRPr>
          </a:p>
        </p:txBody>
      </p:sp>
      <p:pic>
        <p:nvPicPr>
          <p:cNvPr id="2" name="Picture 1"/>
          <p:cNvPicPr>
            <a:picLocks noChangeAspect="1"/>
          </p:cNvPicPr>
          <p:nvPr/>
        </p:nvPicPr>
        <p:blipFill>
          <a:blip r:embed="rId2"/>
          <a:stretch>
            <a:fillRect/>
          </a:stretch>
        </p:blipFill>
        <p:spPr>
          <a:xfrm>
            <a:off x="7213601" y="1930400"/>
            <a:ext cx="4415367" cy="3784600"/>
          </a:xfrm>
          <a:prstGeom prst="rect">
            <a:avLst/>
          </a:prstGeom>
        </p:spPr>
      </p:pic>
    </p:spTree>
    <p:extLst>
      <p:ext uri="{BB962C8B-B14F-4D97-AF65-F5344CB8AC3E}">
        <p14:creationId xmlns:p14="http://schemas.microsoft.com/office/powerpoint/2010/main" val="8682580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DCH">
      <a:dk1>
        <a:srgbClr val="000000"/>
      </a:dk1>
      <a:lt1>
        <a:srgbClr val="FFFFFF"/>
      </a:lt1>
      <a:dk2>
        <a:srgbClr val="44546A"/>
      </a:dk2>
      <a:lt2>
        <a:srgbClr val="E7E6E6"/>
      </a:lt2>
      <a:accent1>
        <a:srgbClr val="7DAED3"/>
      </a:accent1>
      <a:accent2>
        <a:srgbClr val="E67E3C"/>
      </a:accent2>
      <a:accent3>
        <a:srgbClr val="8A8A8D"/>
      </a:accent3>
      <a:accent4>
        <a:srgbClr val="F7A800"/>
      </a:accent4>
      <a:accent5>
        <a:srgbClr val="B687B8"/>
      </a:accent5>
      <a:accent6>
        <a:srgbClr val="AAAD00"/>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1862</TotalTime>
  <Words>2029</Words>
  <Application>Microsoft Macintosh PowerPoint</Application>
  <PresentationFormat>Custom</PresentationFormat>
  <Paragraphs>361</Paragraphs>
  <Slides>45</Slides>
  <Notes>8</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upper extremity overuse injuries  in pediatric sports</vt:lpstr>
      <vt:lpstr>early sports specialization</vt:lpstr>
      <vt:lpstr>early sports specialization</vt:lpstr>
      <vt:lpstr>early sports specialization</vt:lpstr>
      <vt:lpstr>sports specialization and injury</vt:lpstr>
      <vt:lpstr>sports specialization and injury</vt:lpstr>
      <vt:lpstr>sports specialization</vt:lpstr>
      <vt:lpstr>16 yo m pitcher with right shoulder pain for 2 weeks</vt:lpstr>
      <vt:lpstr>little league shoulder</vt:lpstr>
      <vt:lpstr>little league shoulder</vt:lpstr>
      <vt:lpstr>little league shoulder- history</vt:lpstr>
      <vt:lpstr>little league shoulder - exam</vt:lpstr>
      <vt:lpstr>little league shoulder x-rays</vt:lpstr>
      <vt:lpstr>little league shoulder - treatment</vt:lpstr>
      <vt:lpstr>results</vt:lpstr>
      <vt:lpstr>prevention</vt:lpstr>
      <vt:lpstr>rotator cuff tendonitis/impingement</vt:lpstr>
      <vt:lpstr>impingement</vt:lpstr>
      <vt:lpstr>impingement</vt:lpstr>
      <vt:lpstr>impingement</vt:lpstr>
      <vt:lpstr>impingement</vt:lpstr>
      <vt:lpstr>rotator cuff tendonitis/impingement</vt:lpstr>
      <vt:lpstr>imaging for impingement</vt:lpstr>
      <vt:lpstr>rtc/impingement treatment</vt:lpstr>
      <vt:lpstr>elbow ossification</vt:lpstr>
      <vt:lpstr>10 yo pitcher with medial elbow pain for 3 months</vt:lpstr>
      <vt:lpstr>little league elbow</vt:lpstr>
      <vt:lpstr>little league elbow</vt:lpstr>
      <vt:lpstr>little league elbow exam</vt:lpstr>
      <vt:lpstr>radiographic evaluation</vt:lpstr>
      <vt:lpstr>13 yo F year-round softball catcher with medial elbow pain</vt:lpstr>
      <vt:lpstr>little league elbow treatment</vt:lpstr>
      <vt:lpstr>medial epicondyle fracture</vt:lpstr>
      <vt:lpstr>panner’s disease</vt:lpstr>
      <vt:lpstr>panner’s disease</vt:lpstr>
      <vt:lpstr>panner’s disease</vt:lpstr>
      <vt:lpstr>ocd of the elbow</vt:lpstr>
      <vt:lpstr>ocd of the elbow</vt:lpstr>
      <vt:lpstr>elbow injuries</vt:lpstr>
      <vt:lpstr>softball injuries</vt:lpstr>
      <vt:lpstr>baseball injuries</vt:lpstr>
      <vt:lpstr>gymnast wrist</vt:lpstr>
      <vt:lpstr>gymnast wrist</vt:lpstr>
      <vt:lpstr>gymnast wrist</vt:lpstr>
      <vt:lpstr>Thank you!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Moran</dc:creator>
  <cp:lastModifiedBy>Sarah Zawodny-Steward</cp:lastModifiedBy>
  <cp:revision>63</cp:revision>
  <dcterms:created xsi:type="dcterms:W3CDTF">2016-07-13T13:57:57Z</dcterms:created>
  <dcterms:modified xsi:type="dcterms:W3CDTF">2019-09-26T22:02:14Z</dcterms:modified>
</cp:coreProperties>
</file>