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1"/>
  </p:notesMasterIdLst>
  <p:sldIdLst>
    <p:sldId id="303" r:id="rId2"/>
    <p:sldId id="257" r:id="rId3"/>
    <p:sldId id="301" r:id="rId4"/>
    <p:sldId id="269" r:id="rId5"/>
    <p:sldId id="258" r:id="rId6"/>
    <p:sldId id="273" r:id="rId7"/>
    <p:sldId id="270" r:id="rId8"/>
    <p:sldId id="272" r:id="rId9"/>
    <p:sldId id="283" r:id="rId10"/>
    <p:sldId id="265" r:id="rId11"/>
    <p:sldId id="285" r:id="rId12"/>
    <p:sldId id="286" r:id="rId13"/>
    <p:sldId id="288" r:id="rId14"/>
    <p:sldId id="287" r:id="rId15"/>
    <p:sldId id="289" r:id="rId16"/>
    <p:sldId id="290" r:id="rId17"/>
    <p:sldId id="266" r:id="rId18"/>
    <p:sldId id="291" r:id="rId19"/>
    <p:sldId id="292" r:id="rId20"/>
    <p:sldId id="267" r:id="rId21"/>
    <p:sldId id="271" r:id="rId22"/>
    <p:sldId id="284" r:id="rId23"/>
    <p:sldId id="264" r:id="rId24"/>
    <p:sldId id="274" r:id="rId25"/>
    <p:sldId id="293" r:id="rId26"/>
    <p:sldId id="294" r:id="rId27"/>
    <p:sldId id="277" r:id="rId28"/>
    <p:sldId id="299" r:id="rId29"/>
    <p:sldId id="275" r:id="rId30"/>
    <p:sldId id="296" r:id="rId31"/>
    <p:sldId id="276" r:id="rId32"/>
    <p:sldId id="278" r:id="rId33"/>
    <p:sldId id="279" r:id="rId34"/>
    <p:sldId id="280" r:id="rId35"/>
    <p:sldId id="298" r:id="rId36"/>
    <p:sldId id="297" r:id="rId37"/>
    <p:sldId id="295" r:id="rId38"/>
    <p:sldId id="268" r:id="rId39"/>
    <p:sldId id="262" r:id="rId4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4724" autoAdjust="0"/>
    <p:restoredTop sz="95226" autoAdjust="0"/>
  </p:normalViewPr>
  <p:slideViewPr>
    <p:cSldViewPr snapToGrid="0" snapToObjects="1">
      <p:cViewPr varScale="1">
        <p:scale>
          <a:sx n="107" d="100"/>
          <a:sy n="107" d="100"/>
        </p:scale>
        <p:origin x="12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01D300-A2D3-0443-89ED-745BC61A33A5}" type="datetimeFigureOut">
              <a:rPr lang="en-US" smtClean="0"/>
              <a:t>9/25/2019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6BDBF6-793A-FD43-B8D0-22B12BD68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3241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6BDBF6-793A-FD43-B8D0-22B12BD6882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723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Figure: Degree of normal femoral torsion in relation to age.</a:t>
            </a:r>
          </a:p>
          <a:p>
            <a:r>
              <a:rPr lang="en-US" dirty="0"/>
              <a:t>The curve is the mean and the vertical lines represent the standard deviation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6BDBF6-793A-FD43-B8D0-22B12BD6882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863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508000"/>
            <a:ext cx="9144000" cy="635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1676401"/>
            <a:ext cx="8343900" cy="3276599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0050" y="5010150"/>
            <a:ext cx="8343900" cy="514351"/>
          </a:xfrm>
        </p:spPr>
        <p:txBody>
          <a:bodyPr>
            <a:normAutofit/>
          </a:bodyPr>
          <a:lstStyle>
            <a:lvl1pPr marL="0" indent="0" algn="l">
              <a:buNone/>
              <a:defRPr sz="2800" b="1">
                <a:solidFill>
                  <a:schemeClr val="accent3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0049" y="5524501"/>
            <a:ext cx="1720215" cy="990598"/>
          </a:xfrm>
        </p:spPr>
        <p:txBody>
          <a:bodyPr/>
          <a:lstStyle>
            <a:lvl1pPr>
              <a:defRPr sz="2800">
                <a:solidFill>
                  <a:schemeClr val="accent3"/>
                </a:solidFill>
              </a:defRPr>
            </a:lvl1pPr>
          </a:lstStyle>
          <a:p>
            <a:fld id="{C84E364F-A363-EB4E-9395-C530F5A44D64}" type="datetime1">
              <a:rPr lang="en-US" smtClean="0"/>
              <a:pPr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8A274D8-BDF7-394B-B94E-BD6A355A686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7688" y="1135785"/>
            <a:ext cx="2194179" cy="215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195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96A564-D7B0-F847-96C7-4512C4DB8E91}" type="datetime1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8" y="6146892"/>
            <a:ext cx="2432527" cy="40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82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035D30-2494-BB40-9988-87B0122BBA5E}" type="datetime1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8" y="6146892"/>
            <a:ext cx="2432527" cy="40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4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6F49D3-0131-0A46-A931-C3A7BC8A3458}" type="datetime1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  <p:pic>
        <p:nvPicPr>
          <p:cNvPr id="16" name="Picture 15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8" y="6146892"/>
            <a:ext cx="2432527" cy="40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347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51728" cy="6350589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21793"/>
              <a:gd name="connsiteX1" fmla="*/ 21600 w 21600"/>
              <a:gd name="connsiteY1" fmla="*/ 0 h 21793"/>
              <a:gd name="connsiteX2" fmla="*/ 21569 w 21600"/>
              <a:gd name="connsiteY2" fmla="*/ 19991 h 21793"/>
              <a:gd name="connsiteX3" fmla="*/ 0 w 21600"/>
              <a:gd name="connsiteY3" fmla="*/ 20172 h 21793"/>
              <a:gd name="connsiteX4" fmla="*/ 0 w 21600"/>
              <a:gd name="connsiteY4" fmla="*/ 0 h 21793"/>
              <a:gd name="connsiteX0" fmla="*/ 0 w 21600"/>
              <a:gd name="connsiteY0" fmla="*/ 0 h 22272"/>
              <a:gd name="connsiteX1" fmla="*/ 21600 w 21600"/>
              <a:gd name="connsiteY1" fmla="*/ 0 h 22272"/>
              <a:gd name="connsiteX2" fmla="*/ 21569 w 21600"/>
              <a:gd name="connsiteY2" fmla="*/ 19991 h 22272"/>
              <a:gd name="connsiteX3" fmla="*/ 0 w 21600"/>
              <a:gd name="connsiteY3" fmla="*/ 20790 h 22272"/>
              <a:gd name="connsiteX4" fmla="*/ 0 w 21600"/>
              <a:gd name="connsiteY4" fmla="*/ 0 h 22272"/>
              <a:gd name="connsiteX0" fmla="*/ 7 w 21607"/>
              <a:gd name="connsiteY0" fmla="*/ 0 h 22289"/>
              <a:gd name="connsiteX1" fmla="*/ 21607 w 21607"/>
              <a:gd name="connsiteY1" fmla="*/ 0 h 22289"/>
              <a:gd name="connsiteX2" fmla="*/ 21576 w 21607"/>
              <a:gd name="connsiteY2" fmla="*/ 19991 h 22289"/>
              <a:gd name="connsiteX3" fmla="*/ 0 w 21607"/>
              <a:gd name="connsiteY3" fmla="*/ 20812 h 22289"/>
              <a:gd name="connsiteX4" fmla="*/ 7 w 21607"/>
              <a:gd name="connsiteY4" fmla="*/ 0 h 22289"/>
              <a:gd name="connsiteX0" fmla="*/ 7 w 21607"/>
              <a:gd name="connsiteY0" fmla="*/ 0 h 21491"/>
              <a:gd name="connsiteX1" fmla="*/ 21607 w 21607"/>
              <a:gd name="connsiteY1" fmla="*/ 0 h 21491"/>
              <a:gd name="connsiteX2" fmla="*/ 21576 w 21607"/>
              <a:gd name="connsiteY2" fmla="*/ 19991 h 21491"/>
              <a:gd name="connsiteX3" fmla="*/ 0 w 21607"/>
              <a:gd name="connsiteY3" fmla="*/ 20812 h 21491"/>
              <a:gd name="connsiteX4" fmla="*/ 7 w 21607"/>
              <a:gd name="connsiteY4" fmla="*/ 0 h 21491"/>
              <a:gd name="connsiteX0" fmla="*/ 7 w 21607"/>
              <a:gd name="connsiteY0" fmla="*/ 0 h 21570"/>
              <a:gd name="connsiteX1" fmla="*/ 21607 w 21607"/>
              <a:gd name="connsiteY1" fmla="*/ 0 h 21570"/>
              <a:gd name="connsiteX2" fmla="*/ 21576 w 21607"/>
              <a:gd name="connsiteY2" fmla="*/ 19991 h 21570"/>
              <a:gd name="connsiteX3" fmla="*/ 0 w 21607"/>
              <a:gd name="connsiteY3" fmla="*/ 20812 h 21570"/>
              <a:gd name="connsiteX4" fmla="*/ 7 w 21607"/>
              <a:gd name="connsiteY4" fmla="*/ 0 h 21570"/>
              <a:gd name="connsiteX0" fmla="*/ 7 w 21607"/>
              <a:gd name="connsiteY0" fmla="*/ 0 h 21598"/>
              <a:gd name="connsiteX1" fmla="*/ 21607 w 21607"/>
              <a:gd name="connsiteY1" fmla="*/ 0 h 21598"/>
              <a:gd name="connsiteX2" fmla="*/ 21576 w 21607"/>
              <a:gd name="connsiteY2" fmla="*/ 19991 h 21598"/>
              <a:gd name="connsiteX3" fmla="*/ 0 w 21607"/>
              <a:gd name="connsiteY3" fmla="*/ 20812 h 21598"/>
              <a:gd name="connsiteX4" fmla="*/ 7 w 21607"/>
              <a:gd name="connsiteY4" fmla="*/ 0 h 21598"/>
              <a:gd name="connsiteX0" fmla="*/ 7 w 21607"/>
              <a:gd name="connsiteY0" fmla="*/ 0 h 21643"/>
              <a:gd name="connsiteX1" fmla="*/ 21607 w 21607"/>
              <a:gd name="connsiteY1" fmla="*/ 0 h 21643"/>
              <a:gd name="connsiteX2" fmla="*/ 21576 w 21607"/>
              <a:gd name="connsiteY2" fmla="*/ 19991 h 21643"/>
              <a:gd name="connsiteX3" fmla="*/ 0 w 21607"/>
              <a:gd name="connsiteY3" fmla="*/ 20866 h 21643"/>
              <a:gd name="connsiteX4" fmla="*/ 7 w 21607"/>
              <a:gd name="connsiteY4" fmla="*/ 0 h 21643"/>
              <a:gd name="connsiteX0" fmla="*/ 7 w 21607"/>
              <a:gd name="connsiteY0" fmla="*/ 0 h 21564"/>
              <a:gd name="connsiteX1" fmla="*/ 21607 w 21607"/>
              <a:gd name="connsiteY1" fmla="*/ 0 h 21564"/>
              <a:gd name="connsiteX2" fmla="*/ 21576 w 21607"/>
              <a:gd name="connsiteY2" fmla="*/ 19991 h 21564"/>
              <a:gd name="connsiteX3" fmla="*/ 0 w 21607"/>
              <a:gd name="connsiteY3" fmla="*/ 20866 h 21564"/>
              <a:gd name="connsiteX4" fmla="*/ 7 w 21607"/>
              <a:gd name="connsiteY4" fmla="*/ 0 h 21564"/>
              <a:gd name="connsiteX0" fmla="*/ 7 w 21607"/>
              <a:gd name="connsiteY0" fmla="*/ 0 h 21578"/>
              <a:gd name="connsiteX1" fmla="*/ 21607 w 21607"/>
              <a:gd name="connsiteY1" fmla="*/ 0 h 21578"/>
              <a:gd name="connsiteX2" fmla="*/ 21576 w 21607"/>
              <a:gd name="connsiteY2" fmla="*/ 19991 h 21578"/>
              <a:gd name="connsiteX3" fmla="*/ 0 w 21607"/>
              <a:gd name="connsiteY3" fmla="*/ 20866 h 21578"/>
              <a:gd name="connsiteX4" fmla="*/ 7 w 21607"/>
              <a:gd name="connsiteY4" fmla="*/ 0 h 21578"/>
              <a:gd name="connsiteX0" fmla="*/ 7 w 21607"/>
              <a:gd name="connsiteY0" fmla="*/ 0 h 21642"/>
              <a:gd name="connsiteX1" fmla="*/ 21607 w 21607"/>
              <a:gd name="connsiteY1" fmla="*/ 0 h 21642"/>
              <a:gd name="connsiteX2" fmla="*/ 21576 w 21607"/>
              <a:gd name="connsiteY2" fmla="*/ 19991 h 21642"/>
              <a:gd name="connsiteX3" fmla="*/ 0 w 21607"/>
              <a:gd name="connsiteY3" fmla="*/ 20866 h 21642"/>
              <a:gd name="connsiteX4" fmla="*/ 7 w 21607"/>
              <a:gd name="connsiteY4" fmla="*/ 0 h 21642"/>
              <a:gd name="connsiteX0" fmla="*/ 7 w 21607"/>
              <a:gd name="connsiteY0" fmla="*/ 0 h 21635"/>
              <a:gd name="connsiteX1" fmla="*/ 21607 w 21607"/>
              <a:gd name="connsiteY1" fmla="*/ 0 h 21635"/>
              <a:gd name="connsiteX2" fmla="*/ 21591 w 21607"/>
              <a:gd name="connsiteY2" fmla="*/ 19948 h 21635"/>
              <a:gd name="connsiteX3" fmla="*/ 0 w 21607"/>
              <a:gd name="connsiteY3" fmla="*/ 20866 h 21635"/>
              <a:gd name="connsiteX4" fmla="*/ 7 w 21607"/>
              <a:gd name="connsiteY4" fmla="*/ 0 h 21635"/>
              <a:gd name="connsiteX0" fmla="*/ 7 w 21607"/>
              <a:gd name="connsiteY0" fmla="*/ 0 h 21541"/>
              <a:gd name="connsiteX1" fmla="*/ 21607 w 21607"/>
              <a:gd name="connsiteY1" fmla="*/ 0 h 21541"/>
              <a:gd name="connsiteX2" fmla="*/ 21591 w 21607"/>
              <a:gd name="connsiteY2" fmla="*/ 19948 h 21541"/>
              <a:gd name="connsiteX3" fmla="*/ 0 w 21607"/>
              <a:gd name="connsiteY3" fmla="*/ 20866 h 21541"/>
              <a:gd name="connsiteX4" fmla="*/ 7 w 21607"/>
              <a:gd name="connsiteY4" fmla="*/ 0 h 21541"/>
              <a:gd name="connsiteX0" fmla="*/ 7 w 21607"/>
              <a:gd name="connsiteY0" fmla="*/ 0 h 21538"/>
              <a:gd name="connsiteX1" fmla="*/ 21607 w 21607"/>
              <a:gd name="connsiteY1" fmla="*/ 0 h 21538"/>
              <a:gd name="connsiteX2" fmla="*/ 21591 w 21607"/>
              <a:gd name="connsiteY2" fmla="*/ 19948 h 21538"/>
              <a:gd name="connsiteX3" fmla="*/ 0 w 21607"/>
              <a:gd name="connsiteY3" fmla="*/ 20866 h 21538"/>
              <a:gd name="connsiteX4" fmla="*/ 7 w 21607"/>
              <a:gd name="connsiteY4" fmla="*/ 0 h 21538"/>
              <a:gd name="connsiteX0" fmla="*/ 7 w 21607"/>
              <a:gd name="connsiteY0" fmla="*/ 0 h 21508"/>
              <a:gd name="connsiteX1" fmla="*/ 21607 w 21607"/>
              <a:gd name="connsiteY1" fmla="*/ 0 h 21508"/>
              <a:gd name="connsiteX2" fmla="*/ 21591 w 21607"/>
              <a:gd name="connsiteY2" fmla="*/ 19948 h 21508"/>
              <a:gd name="connsiteX3" fmla="*/ 0 w 21607"/>
              <a:gd name="connsiteY3" fmla="*/ 20866 h 21508"/>
              <a:gd name="connsiteX4" fmla="*/ 7 w 21607"/>
              <a:gd name="connsiteY4" fmla="*/ 0 h 21508"/>
              <a:gd name="connsiteX0" fmla="*/ 7 w 21607"/>
              <a:gd name="connsiteY0" fmla="*/ 0 h 21496"/>
              <a:gd name="connsiteX1" fmla="*/ 21607 w 21607"/>
              <a:gd name="connsiteY1" fmla="*/ 0 h 21496"/>
              <a:gd name="connsiteX2" fmla="*/ 21591 w 21607"/>
              <a:gd name="connsiteY2" fmla="*/ 19948 h 21496"/>
              <a:gd name="connsiteX3" fmla="*/ 0 w 21607"/>
              <a:gd name="connsiteY3" fmla="*/ 20866 h 21496"/>
              <a:gd name="connsiteX4" fmla="*/ 7 w 21607"/>
              <a:gd name="connsiteY4" fmla="*/ 0 h 21496"/>
              <a:gd name="connsiteX0" fmla="*/ 7 w 21607"/>
              <a:gd name="connsiteY0" fmla="*/ 0 h 21575"/>
              <a:gd name="connsiteX1" fmla="*/ 21607 w 21607"/>
              <a:gd name="connsiteY1" fmla="*/ 0 h 21575"/>
              <a:gd name="connsiteX2" fmla="*/ 21591 w 21607"/>
              <a:gd name="connsiteY2" fmla="*/ 19948 h 21575"/>
              <a:gd name="connsiteX3" fmla="*/ 0 w 21607"/>
              <a:gd name="connsiteY3" fmla="*/ 20866 h 21575"/>
              <a:gd name="connsiteX4" fmla="*/ 7 w 21607"/>
              <a:gd name="connsiteY4" fmla="*/ 0 h 21575"/>
              <a:gd name="connsiteX0" fmla="*/ 7 w 21607"/>
              <a:gd name="connsiteY0" fmla="*/ 0 h 21602"/>
              <a:gd name="connsiteX1" fmla="*/ 21607 w 21607"/>
              <a:gd name="connsiteY1" fmla="*/ 0 h 21602"/>
              <a:gd name="connsiteX2" fmla="*/ 21591 w 21607"/>
              <a:gd name="connsiteY2" fmla="*/ 19948 h 21602"/>
              <a:gd name="connsiteX3" fmla="*/ 0 w 21607"/>
              <a:gd name="connsiteY3" fmla="*/ 20866 h 21602"/>
              <a:gd name="connsiteX4" fmla="*/ 7 w 21607"/>
              <a:gd name="connsiteY4" fmla="*/ 0 h 21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607" h="21602">
                <a:moveTo>
                  <a:pt x="7" y="0"/>
                </a:moveTo>
                <a:lnTo>
                  <a:pt x="21607" y="0"/>
                </a:lnTo>
                <a:cubicBezTo>
                  <a:pt x="21607" y="5774"/>
                  <a:pt x="21591" y="14174"/>
                  <a:pt x="21591" y="19948"/>
                </a:cubicBezTo>
                <a:cubicBezTo>
                  <a:pt x="12956" y="18849"/>
                  <a:pt x="6515" y="23293"/>
                  <a:pt x="0" y="20866"/>
                </a:cubicBezTo>
                <a:cubicBezTo>
                  <a:pt x="2" y="13929"/>
                  <a:pt x="5" y="6937"/>
                  <a:pt x="7" y="0"/>
                </a:cubicBez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5201786"/>
            <a:ext cx="8110538" cy="887865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A6BBCA-2DD1-4646-9785-D308A8F1E920}" type="datetime1">
              <a:rPr lang="en-US" smtClean="0"/>
              <a:t>9/25/2019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  <p:pic>
        <p:nvPicPr>
          <p:cNvPr id="15" name="Picture 14"/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8" y="6146892"/>
            <a:ext cx="2432527" cy="40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0050" y="1676401"/>
            <a:ext cx="4114800" cy="45005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676400"/>
            <a:ext cx="4114800" cy="4500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8D489-1596-414F-904D-73FFF9A9ABBD}" type="datetime1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8" y="6146892"/>
            <a:ext cx="2432527" cy="40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492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1" y="1681163"/>
            <a:ext cx="4116947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0051" y="2505075"/>
            <a:ext cx="4116947" cy="368458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41148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4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411480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DA08F-4E7A-7545-8C21-41C08BD174EC}" type="datetime1">
              <a:rPr lang="en-US" smtClean="0"/>
              <a:t>9/25/2019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3" name="Picture 12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8" y="6146892"/>
            <a:ext cx="2432527" cy="40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6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AA4D6-D552-164A-A932-B90609EDD665}" type="datetime1">
              <a:rPr lang="en-US" smtClean="0"/>
              <a:t>9/25/2019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8" y="6146892"/>
            <a:ext cx="2432527" cy="40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46B8F3-8560-A646-A388-2A7F98BAF572}" type="datetime1">
              <a:rPr lang="en-US" smtClean="0"/>
              <a:t>9/25/2019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8" y="6146892"/>
            <a:ext cx="2432527" cy="40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857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199"/>
            <a:ext cx="2949178" cy="280669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457200"/>
            <a:ext cx="4629150" cy="5403852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429000"/>
            <a:ext cx="2949178" cy="24399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FB21BD-1E8C-614C-B496-D989640F4E5C}" type="datetime1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8" y="6146892"/>
            <a:ext cx="2432527" cy="40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209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50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199"/>
            <a:ext cx="2949178" cy="2806699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457200"/>
            <a:ext cx="4629150" cy="516636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3429000"/>
            <a:ext cx="2949178" cy="2439988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4C5CA-C9DD-A04E-9C8F-C2ACDD845421}" type="datetime1">
              <a:rPr lang="en-US" smtClean="0"/>
              <a:t>9/25/2019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/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548" y="6146892"/>
            <a:ext cx="2432527" cy="40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005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0050" y="228601"/>
            <a:ext cx="8343900" cy="12954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0050" y="1676400"/>
            <a:ext cx="8343900" cy="4500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614487" y="6515100"/>
            <a:ext cx="1071563" cy="34290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fld id="{F573F98B-48C1-7746-8399-6D7EF7FB5479}" type="datetime1">
              <a:rPr lang="en-US" smtClean="0"/>
              <a:t>9/25/2019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86050" y="6515101"/>
            <a:ext cx="4171950" cy="34290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0050" y="6515100"/>
            <a:ext cx="1214438" cy="342901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750">
                <a:solidFill>
                  <a:schemeClr val="bg1"/>
                </a:solidFill>
              </a:defRPr>
            </a:lvl1pPr>
          </a:lstStyle>
          <a:p>
            <a:fld id="{68A274D8-BDF7-394B-B94E-BD6A355A686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14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  <p15:guide id="3" pos="252" userDrawn="1">
          <p15:clr>
            <a:srgbClr val="F26B43"/>
          </p15:clr>
        </p15:guide>
        <p15:guide id="4" pos="5508" userDrawn="1">
          <p15:clr>
            <a:srgbClr val="F26B43"/>
          </p15:clr>
        </p15:guide>
        <p15:guide id="5" orient="horz" pos="1056" userDrawn="1">
          <p15:clr>
            <a:srgbClr val="F26B43"/>
          </p15:clr>
        </p15:guide>
        <p15:guide id="6" orient="horz" pos="960" userDrawn="1">
          <p15:clr>
            <a:srgbClr val="F26B43"/>
          </p15:clr>
        </p15:guide>
        <p15:guide id="7" orient="horz" pos="144" userDrawn="1">
          <p15:clr>
            <a:srgbClr val="F26B43"/>
          </p15:clr>
        </p15:guide>
        <p15:guide id="8" orient="horz" pos="4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orthokids.org/Condition/In-Toeing%209/8/2019" TargetMode="External"/><Relationship Id="rId2" Type="http://schemas.openxmlformats.org/officeDocument/2006/relationships/hyperlink" Target="http://orthokids.org/Condition/Bowed-Legs-Knock-Knees" TargetMode="Externa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orthoinfo.aaos.org/en/diseases--conditions/bowed-legs-blounts-disease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8979" y="368260"/>
            <a:ext cx="6926244" cy="7286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Melissa Martinek, DO, PhD</a:t>
            </a:r>
            <a:endParaRPr lang="en-US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66" r="-82"/>
          <a:stretch/>
        </p:blipFill>
        <p:spPr>
          <a:xfrm>
            <a:off x="797860" y="1299084"/>
            <a:ext cx="2437986" cy="3344633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1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4032101" y="1111191"/>
            <a:ext cx="979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Bio: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630293" y="2539175"/>
            <a:ext cx="2864930" cy="248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013" dirty="0"/>
          </a:p>
        </p:txBody>
      </p:sp>
      <p:sp>
        <p:nvSpPr>
          <p:cNvPr id="7" name="Rectangle 6"/>
          <p:cNvSpPr/>
          <p:nvPr/>
        </p:nvSpPr>
        <p:spPr>
          <a:xfrm>
            <a:off x="3989294" y="1718118"/>
            <a:ext cx="505609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Pediatric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Orthopaedic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Surgery Attending at Dayton Children's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Graduated from Virginia College of Osteopathic Medicine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Orthopaedic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Surgery Residency at University Hospitals Regional Medical Center, Richmond Heights, OH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Pediatric </a:t>
            </a:r>
            <a:r>
              <a:rPr lang="en-US" sz="1600" dirty="0" err="1">
                <a:solidFill>
                  <a:schemeClr val="bg2">
                    <a:lumMod val="25000"/>
                  </a:schemeClr>
                </a:solidFill>
              </a:rPr>
              <a:t>Orthopaedic</a:t>
            </a:r>
            <a:r>
              <a:rPr lang="en-US" sz="1600" dirty="0">
                <a:solidFill>
                  <a:schemeClr val="bg2">
                    <a:lumMod val="25000"/>
                  </a:schemeClr>
                </a:solidFill>
              </a:rPr>
              <a:t> Fellowship – St. Christopher’s Hospital for Children/Philadelphia Shriner’s Hospital</a:t>
            </a:r>
          </a:p>
          <a:p>
            <a:pPr marL="160735" indent="-160735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  <a:p>
            <a:pPr marL="160735" indent="-160735">
              <a:buFont typeface="Arial" panose="020B0604020202020204" pitchFamily="34" charset="0"/>
              <a:buChar char="•"/>
            </a:pPr>
            <a:r>
              <a:rPr lang="en-US" sz="1600" dirty="0"/>
              <a:t>Board Certified -  American Osteopathic Board of Orthopedic Surgery</a:t>
            </a:r>
            <a:endParaRPr lang="en-US" sz="1600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68979" y="4808792"/>
            <a:ext cx="30995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i="1" dirty="0"/>
              <a:t>“I chose Dayton Children’s because of the enthusiasm that exudes from the hospital and their focus on what matters; kids and their families.”</a:t>
            </a:r>
            <a:endParaRPr lang="en-US" sz="1200" i="1" dirty="0"/>
          </a:p>
        </p:txBody>
      </p:sp>
    </p:spTree>
    <p:extLst>
      <p:ext uri="{BB962C8B-B14F-4D97-AF65-F5344CB8AC3E}">
        <p14:creationId xmlns:p14="http://schemas.microsoft.com/office/powerpoint/2010/main" val="487485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9FA59-9A59-4945-8E68-8B6E8A8B6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06" y="228601"/>
            <a:ext cx="8308944" cy="1295400"/>
          </a:xfrm>
        </p:spPr>
        <p:txBody>
          <a:bodyPr/>
          <a:lstStyle/>
          <a:p>
            <a:r>
              <a:rPr lang="en-US" dirty="0"/>
              <a:t>femoral anteversion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FA10DA-D9C6-4CAD-A19D-B9419A8165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676400"/>
            <a:ext cx="4651344" cy="4500563"/>
          </a:xfrm>
        </p:spPr>
        <p:txBody>
          <a:bodyPr/>
          <a:lstStyle/>
          <a:p>
            <a:r>
              <a:rPr lang="en-US" dirty="0"/>
              <a:t>Angle of the femoral neck in relation to the femoral shaft in the coronal plane</a:t>
            </a:r>
          </a:p>
          <a:p>
            <a:r>
              <a:rPr lang="en-US" dirty="0"/>
              <a:t>Greatest in infancy and decreases with age</a:t>
            </a:r>
          </a:p>
          <a:p>
            <a:pPr lvl="1"/>
            <a:r>
              <a:rPr lang="en-US" dirty="0"/>
              <a:t>Infants 40 degrees</a:t>
            </a:r>
          </a:p>
          <a:p>
            <a:pPr lvl="1"/>
            <a:r>
              <a:rPr lang="en-US" dirty="0"/>
              <a:t>Adults 16 degrees</a:t>
            </a:r>
          </a:p>
          <a:p>
            <a:r>
              <a:rPr lang="en-US" dirty="0"/>
              <a:t>Gait</a:t>
            </a:r>
          </a:p>
          <a:p>
            <a:pPr lvl="1"/>
            <a:r>
              <a:rPr lang="en-US" dirty="0"/>
              <a:t>Patella is medially rotated and the foot is internally rotated.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8BA1D6-B0E2-416B-9A3B-746B8F3A4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D52883-A822-4A0E-8592-52F0042D98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778" t="15926" r="34445" b="25521"/>
          <a:stretch/>
        </p:blipFill>
        <p:spPr>
          <a:xfrm>
            <a:off x="5428343" y="1592944"/>
            <a:ext cx="3112264" cy="3690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574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7B0A1-7C63-45AD-83B7-0AE505857D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clinical features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2922E5-261B-48F3-99DD-8C6E527846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676400"/>
            <a:ext cx="4021030" cy="4500563"/>
          </a:xfrm>
        </p:spPr>
        <p:txBody>
          <a:bodyPr/>
          <a:lstStyle/>
          <a:p>
            <a:r>
              <a:rPr lang="en-US" dirty="0"/>
              <a:t>Parents note the child trips</a:t>
            </a:r>
          </a:p>
          <a:p>
            <a:r>
              <a:rPr lang="en-US" dirty="0" err="1"/>
              <a:t>Intoeing</a:t>
            </a:r>
            <a:r>
              <a:rPr lang="en-US" dirty="0"/>
              <a:t> is more prominent with running</a:t>
            </a:r>
          </a:p>
          <a:p>
            <a:r>
              <a:rPr lang="en-US" dirty="0"/>
              <a:t>Condition is not painful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54DD37-B46C-4DEE-821F-00885D45A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5DBB5-11CB-43C1-A5CA-7226B15C9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923" t="17681" r="33495" b="28468"/>
          <a:stretch/>
        </p:blipFill>
        <p:spPr>
          <a:xfrm>
            <a:off x="5007006" y="1639600"/>
            <a:ext cx="3613212" cy="3578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441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E897F-781F-4331-810B-6317E9D85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203222"/>
            <a:ext cx="4065418" cy="4500563"/>
          </a:xfrm>
        </p:spPr>
        <p:txBody>
          <a:bodyPr/>
          <a:lstStyle/>
          <a:p>
            <a:r>
              <a:rPr lang="en-US" dirty="0"/>
              <a:t>Best seen in the prone position</a:t>
            </a:r>
          </a:p>
          <a:p>
            <a:pPr lvl="1"/>
            <a:r>
              <a:rPr lang="en-US" dirty="0"/>
              <a:t>External hip rotation </a:t>
            </a:r>
          </a:p>
          <a:p>
            <a:pPr lvl="1"/>
            <a:r>
              <a:rPr lang="en-US" dirty="0"/>
              <a:t>Internal hip rotation</a:t>
            </a:r>
          </a:p>
          <a:p>
            <a:endParaRPr lang="en-US" dirty="0"/>
          </a:p>
          <a:p>
            <a:r>
              <a:rPr lang="en-US" dirty="0"/>
              <a:t>Can also measure tibial torsion prone by the thigh foot angle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125368-CC36-42DA-A09E-0A66F95804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0226782-E906-491D-A2C0-B0A02D32AA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514" t="17162" r="36893" b="24672"/>
          <a:stretch/>
        </p:blipFill>
        <p:spPr>
          <a:xfrm>
            <a:off x="5344357" y="1188245"/>
            <a:ext cx="3231471" cy="44815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100E065-0EEF-48D3-89DE-35CAF8760A3F}"/>
              </a:ext>
            </a:extLst>
          </p:cNvPr>
          <p:cNvCxnSpPr/>
          <p:nvPr/>
        </p:nvCxnSpPr>
        <p:spPr>
          <a:xfrm>
            <a:off x="3311371" y="2006353"/>
            <a:ext cx="1802167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D9B829D-6E58-49CA-98DF-6D098389B264}"/>
              </a:ext>
            </a:extLst>
          </p:cNvPr>
          <p:cNvCxnSpPr/>
          <p:nvPr/>
        </p:nvCxnSpPr>
        <p:spPr>
          <a:xfrm>
            <a:off x="3195961" y="2405849"/>
            <a:ext cx="1917577" cy="14736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1175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DC048-9A5B-42F9-9996-F7C344BEB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measurement of femoral anteversion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4308A-2724-45AD-B2A1-42BA99CDD1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558031"/>
            <a:ext cx="4296237" cy="450056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Simple</a:t>
            </a:r>
          </a:p>
          <a:p>
            <a:pPr lvl="1"/>
            <a:r>
              <a:rPr lang="en-US" dirty="0"/>
              <a:t>Clinical observation of the prominence of the greater trochanter </a:t>
            </a:r>
          </a:p>
          <a:p>
            <a:pPr lvl="2"/>
            <a:r>
              <a:rPr lang="en-US" dirty="0"/>
              <a:t>Patient prone and examiner internally rotates the hip until maximum prominence of the greater trochanter is palpated</a:t>
            </a:r>
          </a:p>
          <a:p>
            <a:pPr lvl="2"/>
            <a:r>
              <a:rPr lang="en-US" dirty="0"/>
              <a:t>Angle of internal rotation at that point is the femoral anteversion</a:t>
            </a:r>
          </a:p>
          <a:p>
            <a:r>
              <a:rPr lang="en-US" dirty="0"/>
              <a:t>Imaging</a:t>
            </a:r>
          </a:p>
          <a:p>
            <a:pPr lvl="1"/>
            <a:r>
              <a:rPr lang="en-US" dirty="0"/>
              <a:t>Under fluoroscopy</a:t>
            </a:r>
          </a:p>
          <a:p>
            <a:pPr lvl="1"/>
            <a:r>
              <a:rPr lang="en-US" dirty="0"/>
              <a:t>CT</a:t>
            </a:r>
          </a:p>
          <a:p>
            <a:pPr lvl="1"/>
            <a:r>
              <a:rPr lang="en-US" dirty="0"/>
              <a:t>MRI</a:t>
            </a:r>
          </a:p>
          <a:p>
            <a:r>
              <a:rPr lang="en-US" dirty="0"/>
              <a:t>Gait analysis</a:t>
            </a:r>
          </a:p>
          <a:p>
            <a:pPr lvl="1"/>
            <a:r>
              <a:rPr lang="en-US" dirty="0"/>
              <a:t>Was necessary when evaluating for surgical correction with gait deviations </a:t>
            </a:r>
            <a:r>
              <a:rPr lang="en-US" sz="1500" dirty="0"/>
              <a:t>(</a:t>
            </a:r>
            <a:r>
              <a:rPr lang="en-US" sz="1500" dirty="0" err="1"/>
              <a:t>Radler</a:t>
            </a:r>
            <a:r>
              <a:rPr lang="en-US" sz="1500" dirty="0"/>
              <a:t> et al., 2010)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EAFA1F-CDD4-402C-94D9-7ECFE37B9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002B58-65B6-42FE-9B58-05F1D4C10D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069" t="25965" r="37960" b="23290"/>
          <a:stretch/>
        </p:blipFill>
        <p:spPr>
          <a:xfrm>
            <a:off x="4358936" y="2263805"/>
            <a:ext cx="4660777" cy="26100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1E7D44-C415-4FE1-80AF-FFF7897B7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864" t="28554" r="35145" b="25534"/>
          <a:stretch/>
        </p:blipFill>
        <p:spPr>
          <a:xfrm>
            <a:off x="3932807" y="2325950"/>
            <a:ext cx="5211193" cy="236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617C1-E942-486C-8161-9911297A8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prognosis and natural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6246C-4C14-414F-9A70-9A2725CB9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Reduction of anteversion continues throughout growth</a:t>
            </a:r>
          </a:p>
          <a:p>
            <a:r>
              <a:rPr lang="en-US" dirty="0"/>
              <a:t>After 8 years of age there was no spontaneous correction femoral anteversion </a:t>
            </a:r>
            <a:r>
              <a:rPr lang="en-US" sz="1400" dirty="0"/>
              <a:t>(</a:t>
            </a:r>
            <a:r>
              <a:rPr lang="en-US" sz="1400" dirty="0" err="1"/>
              <a:t>Shands</a:t>
            </a:r>
            <a:r>
              <a:rPr lang="en-US" sz="1400" dirty="0"/>
              <a:t> and Steele, 1959)</a:t>
            </a:r>
          </a:p>
          <a:p>
            <a:r>
              <a:rPr lang="en-US" dirty="0"/>
              <a:t>Does not increase risk of osteoarthritis </a:t>
            </a:r>
            <a:r>
              <a:rPr lang="en-US" sz="1400" dirty="0"/>
              <a:t>(Hubbard and </a:t>
            </a:r>
            <a:r>
              <a:rPr lang="en-US" sz="1400" dirty="0" err="1"/>
              <a:t>Staheli</a:t>
            </a:r>
            <a:r>
              <a:rPr lang="en-US" sz="1400" dirty="0"/>
              <a:t>, 1988)</a:t>
            </a:r>
          </a:p>
          <a:p>
            <a:r>
              <a:rPr lang="en-US" dirty="0"/>
              <a:t>Female elite soccer player almost uniformly have excessive anteversion </a:t>
            </a:r>
            <a:r>
              <a:rPr lang="en-US" sz="1400" dirty="0"/>
              <a:t>(</a:t>
            </a:r>
            <a:r>
              <a:rPr lang="en-US" sz="1400" dirty="0" err="1"/>
              <a:t>Chiaia</a:t>
            </a:r>
            <a:r>
              <a:rPr lang="en-US" sz="1400" dirty="0"/>
              <a:t> et al, 2009)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F5406E-84A9-48A3-B5F2-7ED529ED9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9831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26635-301C-47E3-8D3B-0EFA303F1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90C5CB-8517-4601-A68E-5C58A3693E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Careful education of the parents</a:t>
            </a:r>
          </a:p>
          <a:p>
            <a:r>
              <a:rPr lang="en-US" dirty="0"/>
              <a:t>Be available for recheck as the child grows</a:t>
            </a:r>
          </a:p>
          <a:p>
            <a:r>
              <a:rPr lang="en-US" dirty="0"/>
              <a:t>No known serious consequence from having excessive femoral anteversion</a:t>
            </a:r>
          </a:p>
          <a:p>
            <a:pPr marL="3429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E37694-204D-4E58-9706-12A7462FE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1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5B374-930B-4703-92C5-B26DA85F0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surgical 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B3E56-EE7D-44BE-A176-9A7D884F53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676400"/>
            <a:ext cx="5796564" cy="4500563"/>
          </a:xfrm>
        </p:spPr>
        <p:txBody>
          <a:bodyPr/>
          <a:lstStyle/>
          <a:p>
            <a:r>
              <a:rPr lang="en-US" dirty="0"/>
              <a:t>Surgery is available for the rare cases where there is not improvement</a:t>
            </a:r>
          </a:p>
          <a:p>
            <a:r>
              <a:rPr lang="en-US" dirty="0"/>
              <a:t>15% percent complication rate</a:t>
            </a:r>
          </a:p>
          <a:p>
            <a:r>
              <a:rPr lang="en-US" dirty="0"/>
              <a:t>Indications</a:t>
            </a:r>
          </a:p>
          <a:p>
            <a:pPr lvl="1"/>
            <a:r>
              <a:rPr lang="en-US" dirty="0"/>
              <a:t>Child older than 8 years</a:t>
            </a:r>
          </a:p>
          <a:p>
            <a:pPr lvl="1"/>
            <a:r>
              <a:rPr lang="en-US" dirty="0"/>
              <a:t>Deformity severe enough with significant cosmetic and functional disability</a:t>
            </a:r>
          </a:p>
          <a:p>
            <a:pPr lvl="1"/>
            <a:r>
              <a:rPr lang="en-US" dirty="0"/>
              <a:t>Anteversion exceeding 50 degrees</a:t>
            </a:r>
          </a:p>
          <a:p>
            <a:pPr lvl="1"/>
            <a:r>
              <a:rPr lang="en-US" dirty="0"/>
              <a:t>Internal hip rotation &gt; 85 degrees and external hip rotation &lt;10 degrees</a:t>
            </a:r>
          </a:p>
          <a:p>
            <a:pPr lvl="1"/>
            <a:r>
              <a:rPr lang="en-US" dirty="0"/>
              <a:t>Family aware of the risks of the procedure</a:t>
            </a:r>
          </a:p>
          <a:p>
            <a:r>
              <a:rPr lang="en-US" dirty="0"/>
              <a:t>Femoral </a:t>
            </a:r>
            <a:r>
              <a:rPr lang="en-US" dirty="0" err="1"/>
              <a:t>derotational</a:t>
            </a:r>
            <a:r>
              <a:rPr lang="en-US" dirty="0"/>
              <a:t> osteotomy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CD73D0-2F62-457A-8E4A-81A82BCCC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A20B43-7086-4C6C-A941-3C8DF01B73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786" t="24585" r="50000" b="21391"/>
          <a:stretch/>
        </p:blipFill>
        <p:spPr>
          <a:xfrm>
            <a:off x="5862609" y="1000957"/>
            <a:ext cx="2881342" cy="33402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15667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CFFBF-97BE-4898-9941-30F4BC21A9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internal tibial torsion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800EB7-B313-4B63-B1A2-910525A5C0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Turning in of the lower leg</a:t>
            </a:r>
          </a:p>
          <a:p>
            <a:r>
              <a:rPr lang="en-US" dirty="0"/>
              <a:t>Usually present at birth</a:t>
            </a:r>
          </a:p>
          <a:p>
            <a:r>
              <a:rPr lang="en-US" dirty="0"/>
              <a:t>Commonly seen as 12 </a:t>
            </a:r>
            <a:r>
              <a:rPr lang="en-US" dirty="0" err="1"/>
              <a:t>mos</a:t>
            </a:r>
            <a:r>
              <a:rPr lang="en-US" dirty="0"/>
              <a:t> when they start standing</a:t>
            </a:r>
          </a:p>
          <a:p>
            <a:r>
              <a:rPr lang="en-US" dirty="0"/>
              <a:t>Most common cause of </a:t>
            </a:r>
            <a:r>
              <a:rPr lang="en-US" dirty="0" err="1"/>
              <a:t>intoeing</a:t>
            </a:r>
            <a:r>
              <a:rPr lang="en-US" dirty="0"/>
              <a:t> from 3-4 years of age</a:t>
            </a:r>
          </a:p>
          <a:p>
            <a:r>
              <a:rPr lang="en-US" dirty="0"/>
              <a:t>Normal progression</a:t>
            </a:r>
          </a:p>
          <a:p>
            <a:pPr lvl="1"/>
            <a:r>
              <a:rPr lang="en-US" dirty="0"/>
              <a:t>Internal torsion with “unwind” to external torsion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C325D-418C-4D7D-84D1-6E3ACCF68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1222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AAA050-CE23-4738-83F0-0F52BCF2A9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195" t="36633" r="51688" b="34584"/>
          <a:stretch/>
        </p:blipFill>
        <p:spPr>
          <a:xfrm>
            <a:off x="431221" y="1524001"/>
            <a:ext cx="4821382" cy="337677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A83E6-CA16-4466-8C27-4BAB8A8A91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 descr="A close up of a map&#10;&#10;Description automatically generated">
            <a:extLst>
              <a:ext uri="{FF2B5EF4-FFF2-40B4-BE49-F238E27FC236}">
                <a16:creationId xmlns:a16="http://schemas.microsoft.com/office/drawing/2014/main" id="{01C140DD-B71C-409E-8B10-77FEBF4E3D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879" t="5909" r="14242" b="14697"/>
          <a:stretch/>
        </p:blipFill>
        <p:spPr>
          <a:xfrm>
            <a:off x="5444835" y="249656"/>
            <a:ext cx="3491347" cy="54448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1624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90648-D3E8-4559-96F9-E5528AED73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E3411-7096-412C-A003-C8A9F22D29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676400"/>
            <a:ext cx="3912177" cy="4500563"/>
          </a:xfrm>
        </p:spPr>
        <p:txBody>
          <a:bodyPr/>
          <a:lstStyle/>
          <a:p>
            <a:r>
              <a:rPr lang="en-US" dirty="0"/>
              <a:t>Brace or orthosis are ineffective and add to parents frustration</a:t>
            </a:r>
          </a:p>
          <a:p>
            <a:r>
              <a:rPr lang="en-US" dirty="0"/>
              <a:t>Rare cases may lead to </a:t>
            </a:r>
            <a:r>
              <a:rPr lang="en-US" dirty="0" err="1"/>
              <a:t>derotational</a:t>
            </a:r>
            <a:r>
              <a:rPr lang="en-US" dirty="0"/>
              <a:t> osteotomy </a:t>
            </a:r>
          </a:p>
          <a:p>
            <a:pPr lvl="1"/>
            <a:r>
              <a:rPr lang="en-US" dirty="0"/>
              <a:t>&gt;8 years of age</a:t>
            </a:r>
          </a:p>
          <a:p>
            <a:pPr lvl="1"/>
            <a:r>
              <a:rPr lang="en-US" dirty="0"/>
              <a:t>Persistent functional of cosmetic problems</a:t>
            </a:r>
          </a:p>
          <a:p>
            <a:pPr lvl="1"/>
            <a:r>
              <a:rPr lang="en-US" dirty="0"/>
              <a:t>Internal rotation &gt;15 degrees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4531E1-1E44-44D3-9540-C5657D179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42B5E4-C51C-4041-83F5-4BF8299C06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250" t="17474" r="39318" b="24343"/>
          <a:stretch/>
        </p:blipFill>
        <p:spPr>
          <a:xfrm>
            <a:off x="5060373" y="1524001"/>
            <a:ext cx="2306782" cy="38851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40137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/>
              <a:t>intoeing</a:t>
            </a:r>
            <a:r>
              <a:rPr lang="en-US" dirty="0"/>
              <a:t>: the ins and outs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en-US" dirty="0"/>
              <a:t>Melissa Martinek, DO, PhD</a:t>
            </a:r>
          </a:p>
          <a:p>
            <a:r>
              <a:rPr lang="en-US" dirty="0"/>
              <a:t>September 27, 2019</a:t>
            </a:r>
          </a:p>
        </p:txBody>
      </p:sp>
    </p:spTree>
    <p:extLst>
      <p:ext uri="{BB962C8B-B14F-4D97-AF65-F5344CB8AC3E}">
        <p14:creationId xmlns:p14="http://schemas.microsoft.com/office/powerpoint/2010/main" val="37134415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5CF49-3008-4EC2-A80F-437134D07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metatarsus </a:t>
            </a:r>
            <a:r>
              <a:rPr lang="en-US" dirty="0" err="1"/>
              <a:t>adductus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377F86-984B-49F7-A0B3-B54A0AA08C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676400"/>
            <a:ext cx="4509301" cy="4500563"/>
          </a:xfrm>
        </p:spPr>
        <p:txBody>
          <a:bodyPr/>
          <a:lstStyle/>
          <a:p>
            <a:r>
              <a:rPr lang="en-US" dirty="0"/>
              <a:t>The forefoot is turned inwards</a:t>
            </a:r>
          </a:p>
          <a:p>
            <a:r>
              <a:rPr lang="en-US" dirty="0"/>
              <a:t>Flexible or Stiff</a:t>
            </a:r>
          </a:p>
          <a:p>
            <a:r>
              <a:rPr lang="en-US" dirty="0"/>
              <a:t>Flexible</a:t>
            </a:r>
          </a:p>
          <a:p>
            <a:pPr lvl="1"/>
            <a:r>
              <a:rPr lang="en-US" dirty="0"/>
              <a:t>Foot can be corrected with a stretch.</a:t>
            </a:r>
          </a:p>
          <a:p>
            <a:pPr lvl="1"/>
            <a:r>
              <a:rPr lang="en-US" dirty="0"/>
              <a:t>Usually resolved by the age of 3.</a:t>
            </a:r>
          </a:p>
          <a:p>
            <a:r>
              <a:rPr lang="en-US" dirty="0"/>
              <a:t>Stiff</a:t>
            </a:r>
          </a:p>
          <a:p>
            <a:pPr lvl="1"/>
            <a:r>
              <a:rPr lang="en-US" dirty="0"/>
              <a:t>May need some stretching cast</a:t>
            </a:r>
          </a:p>
          <a:p>
            <a:pPr lvl="1"/>
            <a:r>
              <a:rPr lang="en-US" dirty="0"/>
              <a:t>Continued rigidity may need surgical correction as the child ages</a:t>
            </a:r>
          </a:p>
          <a:p>
            <a:pPr lvl="2"/>
            <a:r>
              <a:rPr lang="en-US" dirty="0"/>
              <a:t>RARE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0552C8-7C96-4E97-B9A0-A1DF3CD14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A6DCAD-AB2E-46E6-839A-93601E64D8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301" t="31316" r="28349" b="29158"/>
          <a:stretch/>
        </p:blipFill>
        <p:spPr>
          <a:xfrm>
            <a:off x="4714042" y="1780711"/>
            <a:ext cx="4336503" cy="3400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67659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69D1D3-080C-43D9-8AA7-28BDBE8E3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campaign to think twice before ordering that test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CBC268F-4FA6-4642-AE90-16919CDC7A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151" t="10487" r="38571" b="20276"/>
          <a:stretch/>
        </p:blipFill>
        <p:spPr>
          <a:xfrm>
            <a:off x="2263806" y="2148396"/>
            <a:ext cx="3736740" cy="3613211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0B8B3-B6A7-4A67-8AEF-E7AD947B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21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A732C2-478B-41BE-B189-337AE5D18125}"/>
              </a:ext>
            </a:extLst>
          </p:cNvPr>
          <p:cNvSpPr txBox="1"/>
          <p:nvPr/>
        </p:nvSpPr>
        <p:spPr>
          <a:xfrm>
            <a:off x="1020932" y="1793289"/>
            <a:ext cx="295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2018 AAP and POSNA</a:t>
            </a:r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E08EE071-A5AF-4B5A-AECA-C89A0E5D2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51" t="28661" r="38571" b="57730"/>
          <a:stretch/>
        </p:blipFill>
        <p:spPr>
          <a:xfrm>
            <a:off x="1260629" y="3043460"/>
            <a:ext cx="6815654" cy="1295400"/>
          </a:xfrm>
          <a:prstGeom prst="rect">
            <a:avLst/>
          </a:prstGeom>
          <a:ln w="127000" cap="sq">
            <a:solidFill>
              <a:srgbClr val="00B05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5533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5C31A5-60E6-4777-8A64-6908608599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of </a:t>
            </a:r>
            <a:r>
              <a:rPr lang="en-US" dirty="0" err="1"/>
              <a:t>intoeing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02A93-BA22-48B5-B56D-1ECB4F4FCF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Very common in children</a:t>
            </a:r>
          </a:p>
          <a:p>
            <a:r>
              <a:rPr lang="en-US" dirty="0"/>
              <a:t>Frustrating for parents</a:t>
            </a:r>
          </a:p>
          <a:p>
            <a:r>
              <a:rPr lang="en-US" dirty="0"/>
              <a:t>Typically no pain or symptoms</a:t>
            </a:r>
          </a:p>
          <a:p>
            <a:r>
              <a:rPr lang="en-US" dirty="0"/>
              <a:t>Causes children to be clumsy</a:t>
            </a:r>
          </a:p>
          <a:p>
            <a:r>
              <a:rPr lang="en-US" dirty="0"/>
              <a:t>Natural progression is excellent</a:t>
            </a:r>
          </a:p>
          <a:p>
            <a:r>
              <a:rPr lang="en-US" dirty="0"/>
              <a:t>Non-operative treatment is unsuccessful</a:t>
            </a:r>
          </a:p>
          <a:p>
            <a:r>
              <a:rPr lang="en-US" dirty="0"/>
              <a:t>Very rarely is operative treatment needed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51F688-CA95-458D-9CDC-E1BC66D69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165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lower limb alignment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Genu varum</a:t>
            </a:r>
          </a:p>
          <a:p>
            <a:r>
              <a:rPr lang="en-US" dirty="0"/>
              <a:t>Genu </a:t>
            </a:r>
            <a:r>
              <a:rPr lang="en-US" dirty="0" err="1"/>
              <a:t>valgum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23</a:t>
            </a:fld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7F2E7C-A524-474F-910F-14B79E20E1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41" t="32829" r="47273" b="31413"/>
          <a:stretch/>
        </p:blipFill>
        <p:spPr>
          <a:xfrm>
            <a:off x="3418608" y="2171701"/>
            <a:ext cx="4628944" cy="2874818"/>
          </a:xfrm>
          <a:prstGeom prst="rect">
            <a:avLst/>
          </a:prstGeom>
          <a:ln w="127000" cap="sq">
            <a:solidFill>
              <a:srgbClr val="0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70603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757E7-85A8-4727-ABC9-EB21CDA6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bowed legs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2AF92-658B-4DCC-8825-A22C3FD56D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Genu varum</a:t>
            </a:r>
          </a:p>
          <a:p>
            <a:pPr lvl="1"/>
            <a:r>
              <a:rPr lang="en-US" dirty="0"/>
              <a:t>Knees do not touch but the feet do</a:t>
            </a:r>
          </a:p>
          <a:p>
            <a:pPr lvl="1"/>
            <a:r>
              <a:rPr lang="en-US" dirty="0"/>
              <a:t>Normal in toddlers</a:t>
            </a:r>
          </a:p>
          <a:p>
            <a:r>
              <a:rPr lang="en-US" dirty="0"/>
              <a:t>Most common in those &lt; 2 </a:t>
            </a:r>
            <a:r>
              <a:rPr lang="en-US" dirty="0" err="1"/>
              <a:t>yrs</a:t>
            </a:r>
            <a:endParaRPr lang="en-US" dirty="0"/>
          </a:p>
          <a:p>
            <a:r>
              <a:rPr lang="en-US" dirty="0"/>
              <a:t>Rarely symptomatic in &lt; 2 </a:t>
            </a:r>
            <a:r>
              <a:rPr lang="en-US" dirty="0" err="1"/>
              <a:t>yrs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F701-58A3-4CD2-9B59-BE305B16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8B7DA0-E5FB-4169-96F5-4A8C44C57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705" t="38485" r="51250" b="35253"/>
          <a:stretch/>
        </p:blipFill>
        <p:spPr>
          <a:xfrm>
            <a:off x="5361708" y="2575863"/>
            <a:ext cx="3506069" cy="23494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0060029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F31EC-95F1-4411-AE82-21CC77347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physiologic genu varum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7E507-AB14-4935-A3F1-5B790776A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676400"/>
            <a:ext cx="4171950" cy="4500563"/>
          </a:xfrm>
        </p:spPr>
        <p:txBody>
          <a:bodyPr/>
          <a:lstStyle/>
          <a:p>
            <a:r>
              <a:rPr lang="en-US" dirty="0"/>
              <a:t>Deformity of the tibiofemoral angle &gt; 10 degrees of varus</a:t>
            </a:r>
          </a:p>
          <a:p>
            <a:r>
              <a:rPr lang="en-US" dirty="0"/>
              <a:t>A normal physis</a:t>
            </a:r>
          </a:p>
          <a:p>
            <a:r>
              <a:rPr lang="en-US" dirty="0"/>
              <a:t>Standing and walking the bowing becomes more prominent</a:t>
            </a:r>
          </a:p>
          <a:p>
            <a:r>
              <a:rPr lang="en-US" dirty="0"/>
              <a:t>Internal tibial torsion will increase the appearance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B8A30-3B9D-4E09-8624-515AC175B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B75B5F2-06BE-499E-9772-7210A7DFAA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227" t="42727" r="28296" b="12500"/>
          <a:stretch/>
        </p:blipFill>
        <p:spPr>
          <a:xfrm>
            <a:off x="4951268" y="2514600"/>
            <a:ext cx="3792682" cy="230288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1851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FF31EC-95F1-4411-AE82-21CC77347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27E507-AB14-4935-A3F1-5B790776A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676400"/>
            <a:ext cx="3506932" cy="4500563"/>
          </a:xfrm>
        </p:spPr>
        <p:txBody>
          <a:bodyPr/>
          <a:lstStyle/>
          <a:p>
            <a:r>
              <a:rPr lang="en-US" dirty="0"/>
              <a:t>Maximum varum</a:t>
            </a:r>
          </a:p>
          <a:p>
            <a:pPr lvl="1"/>
            <a:r>
              <a:rPr lang="en-US" dirty="0"/>
              <a:t>6-12 </a:t>
            </a:r>
            <a:r>
              <a:rPr lang="en-US" dirty="0" err="1"/>
              <a:t>mos</a:t>
            </a:r>
            <a:endParaRPr lang="en-US" dirty="0"/>
          </a:p>
          <a:p>
            <a:r>
              <a:rPr lang="en-US" dirty="0"/>
              <a:t>Maximum </a:t>
            </a:r>
            <a:r>
              <a:rPr lang="en-US" dirty="0" err="1"/>
              <a:t>valgum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4 </a:t>
            </a:r>
            <a:r>
              <a:rPr lang="en-US" dirty="0" err="1"/>
              <a:t>yrs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7B8A30-3B9D-4E09-8624-515AC175B0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26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338396-983F-4D0B-8E13-18BCB6970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000" t="29798" r="22841" b="37071"/>
          <a:stretch/>
        </p:blipFill>
        <p:spPr>
          <a:xfrm>
            <a:off x="768928" y="3179616"/>
            <a:ext cx="7008737" cy="25042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1108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9043DC-9717-48A9-A37F-6C9CA12599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causes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984B8E-C637-4029-A08A-AAB0243F6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it does not resolve as the child grows</a:t>
            </a:r>
          </a:p>
          <a:p>
            <a:r>
              <a:rPr lang="en-US" dirty="0"/>
              <a:t>Most Common is still physiologic genu varum</a:t>
            </a:r>
          </a:p>
          <a:p>
            <a:r>
              <a:rPr lang="en-US" dirty="0"/>
              <a:t>Etiologies</a:t>
            </a:r>
          </a:p>
          <a:p>
            <a:pPr lvl="1"/>
            <a:r>
              <a:rPr lang="en-US" dirty="0"/>
              <a:t>Rickets</a:t>
            </a:r>
          </a:p>
          <a:p>
            <a:pPr lvl="1"/>
            <a:r>
              <a:rPr lang="en-US" dirty="0"/>
              <a:t>Blount’s disease</a:t>
            </a:r>
          </a:p>
          <a:p>
            <a:pPr lvl="1"/>
            <a:r>
              <a:rPr lang="en-US" dirty="0"/>
              <a:t>Skeletal </a:t>
            </a:r>
            <a:r>
              <a:rPr lang="en-US" dirty="0" err="1"/>
              <a:t>dysplasias</a:t>
            </a:r>
            <a:endParaRPr lang="en-US" dirty="0"/>
          </a:p>
          <a:p>
            <a:pPr lvl="1"/>
            <a:r>
              <a:rPr lang="en-US" dirty="0"/>
              <a:t>Obesity</a:t>
            </a:r>
          </a:p>
          <a:p>
            <a:pPr lvl="1"/>
            <a:r>
              <a:rPr lang="en-US" dirty="0"/>
              <a:t>Post-traumatic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0EF29-27EB-4E25-BB17-7D3BB4565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290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64119-4223-4640-AD32-EC80DAD28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Blount’s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1EDF8A-1374-4ED3-9CDA-C78449BD2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676400"/>
            <a:ext cx="4030548" cy="4500563"/>
          </a:xfrm>
        </p:spPr>
        <p:txBody>
          <a:bodyPr/>
          <a:lstStyle/>
          <a:p>
            <a:r>
              <a:rPr lang="en-US" dirty="0"/>
              <a:t>Abnormality of the growth plate at the upper tibia</a:t>
            </a:r>
          </a:p>
          <a:p>
            <a:r>
              <a:rPr lang="en-US" dirty="0"/>
              <a:t>Initially may appear similar to physiologic genu varum but will not resolve by the age of 3</a:t>
            </a:r>
          </a:p>
          <a:p>
            <a:r>
              <a:rPr lang="en-US" dirty="0"/>
              <a:t>May need bracing </a:t>
            </a:r>
          </a:p>
          <a:p>
            <a:r>
              <a:rPr lang="en-US" dirty="0"/>
              <a:t>Not resolving by 4 may need surgical intervention</a:t>
            </a:r>
          </a:p>
          <a:p>
            <a:pPr lvl="1"/>
            <a:r>
              <a:rPr lang="en-US" dirty="0"/>
              <a:t>Growth modulation</a:t>
            </a:r>
          </a:p>
          <a:p>
            <a:pPr lvl="1"/>
            <a:r>
              <a:rPr lang="en-US" dirty="0"/>
              <a:t>Re-alignment osteotomy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DEF010-509D-4973-AF65-610354AFA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AAFFF5-5BB9-4F9A-B535-E317AC8999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05" t="55544" r="54330" b="12933"/>
          <a:stretch/>
        </p:blipFill>
        <p:spPr>
          <a:xfrm>
            <a:off x="5015059" y="2177591"/>
            <a:ext cx="3452566" cy="27620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BC43E5-6607-413D-94B9-10BC3E5F64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062" t="17972" r="39587" b="12500"/>
          <a:stretch/>
        </p:blipFill>
        <p:spPr>
          <a:xfrm>
            <a:off x="5674937" y="666587"/>
            <a:ext cx="2386158" cy="50854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21312A1-4A65-4F8D-B755-E95DF61965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340" t="39049" r="41134" b="11100"/>
          <a:stretch/>
        </p:blipFill>
        <p:spPr>
          <a:xfrm>
            <a:off x="4336329" y="1839454"/>
            <a:ext cx="4407621" cy="32936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C1DF7A8-FEB6-4A83-9F98-E84C0F84E8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278" t="25670" r="46392" b="20630"/>
          <a:stretch/>
        </p:blipFill>
        <p:spPr>
          <a:xfrm>
            <a:off x="4336329" y="1524001"/>
            <a:ext cx="4713402" cy="41472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5482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757E7-85A8-4727-ABC9-EB21CDA6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knocked knees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2AF92-658B-4DCC-8825-A22C3FD56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676400"/>
            <a:ext cx="4307032" cy="4500563"/>
          </a:xfrm>
        </p:spPr>
        <p:txBody>
          <a:bodyPr/>
          <a:lstStyle/>
          <a:p>
            <a:r>
              <a:rPr lang="en-US" dirty="0"/>
              <a:t>Genu </a:t>
            </a:r>
            <a:r>
              <a:rPr lang="en-US" dirty="0" err="1"/>
              <a:t>valgum</a:t>
            </a:r>
            <a:endParaRPr lang="en-US" dirty="0"/>
          </a:p>
          <a:p>
            <a:pPr lvl="1"/>
            <a:r>
              <a:rPr lang="en-US" dirty="0"/>
              <a:t>Knees touch but the ankles do not</a:t>
            </a:r>
          </a:p>
          <a:p>
            <a:pPr lvl="1"/>
            <a:r>
              <a:rPr lang="en-US" dirty="0"/>
              <a:t>Normal between ages 2-8 years</a:t>
            </a:r>
          </a:p>
          <a:p>
            <a:pPr lvl="2"/>
            <a:r>
              <a:rPr lang="en-US" dirty="0"/>
              <a:t>Maximum 2-4 years</a:t>
            </a:r>
          </a:p>
          <a:p>
            <a:pPr lvl="2"/>
            <a:r>
              <a:rPr lang="en-US" dirty="0"/>
              <a:t>After 8 years little to no change in alignment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B2F701-58A3-4CD2-9B59-BE305B168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B00DC1E-F2CF-4341-BABC-F54D51E74B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315" t="38081" r="50400" b="35454"/>
          <a:stretch/>
        </p:blipFill>
        <p:spPr>
          <a:xfrm>
            <a:off x="4806243" y="2827192"/>
            <a:ext cx="3937707" cy="24332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73242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9D82D-A24C-4252-AB9B-F3EBA81F5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7DF3B-1EDE-4EF5-A5AC-27C4FDC73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have no disclosures pertaining to the following topics.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5ED393-41FB-44AD-8933-6EC04419E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8523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C4BFF-E532-4DF5-9375-29804F37E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causes of genu </a:t>
            </a:r>
            <a:r>
              <a:rPr lang="en-US" dirty="0" err="1"/>
              <a:t>valgum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254125-F141-4B39-8237-95A8FF25AC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0050" y="1676400"/>
            <a:ext cx="4171950" cy="4500563"/>
          </a:xfrm>
        </p:spPr>
        <p:txBody>
          <a:bodyPr/>
          <a:lstStyle/>
          <a:p>
            <a:r>
              <a:rPr lang="en-US" dirty="0"/>
              <a:t>Idiopathic genu </a:t>
            </a:r>
            <a:r>
              <a:rPr lang="en-US" dirty="0" err="1"/>
              <a:t>valgum</a:t>
            </a:r>
            <a:endParaRPr lang="en-US" dirty="0"/>
          </a:p>
          <a:p>
            <a:r>
              <a:rPr lang="en-US" dirty="0"/>
              <a:t>Secondary to trauma</a:t>
            </a:r>
          </a:p>
          <a:p>
            <a:pPr lvl="1"/>
            <a:r>
              <a:rPr lang="en-US" dirty="0"/>
              <a:t>Proximal tibia fracture “Cozen phenomena” </a:t>
            </a:r>
          </a:p>
          <a:p>
            <a:r>
              <a:rPr lang="en-US" dirty="0"/>
              <a:t>Spondyloepiphyseal and Metaphyseal </a:t>
            </a:r>
            <a:r>
              <a:rPr lang="en-US" dirty="0" err="1"/>
              <a:t>dysplasias</a:t>
            </a:r>
            <a:endParaRPr lang="en-US" dirty="0"/>
          </a:p>
          <a:p>
            <a:r>
              <a:rPr lang="en-US" dirty="0"/>
              <a:t>Multiple Hereditary Exostoses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98518-AD06-4AD7-9432-29329AD33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30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E6D40CA-6D7A-45AD-BE89-6D9D60A605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02" t="28786" r="59587" b="25762"/>
          <a:stretch/>
        </p:blipFill>
        <p:spPr>
          <a:xfrm>
            <a:off x="4488022" y="1524002"/>
            <a:ext cx="4156203" cy="39341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44B9FF-63A7-4662-9C12-E848781A2F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53" t="25670" r="44948" b="21180"/>
          <a:stretch/>
        </p:blipFill>
        <p:spPr>
          <a:xfrm>
            <a:off x="4388297" y="1526529"/>
            <a:ext cx="4660867" cy="38074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1EB576-2C36-441B-ABA8-D484ED9F465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330" t="27319" r="50919" b="23513"/>
          <a:stretch/>
        </p:blipFill>
        <p:spPr>
          <a:xfrm>
            <a:off x="4621863" y="1160258"/>
            <a:ext cx="4171950" cy="46616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168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4E0A0-4FC1-4766-835C-760D7DD8E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should my child see a dr.?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0DF64-71EF-4122-83B1-2BF165CAA8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Greater than 2 years of age and not improving</a:t>
            </a:r>
          </a:p>
          <a:p>
            <a:r>
              <a:rPr lang="en-US" dirty="0"/>
              <a:t>Unilateral deformity</a:t>
            </a:r>
          </a:p>
          <a:p>
            <a:r>
              <a:rPr lang="en-US" dirty="0"/>
              <a:t>Older children</a:t>
            </a:r>
          </a:p>
          <a:p>
            <a:pPr lvl="1"/>
            <a:r>
              <a:rPr lang="en-US" dirty="0"/>
              <a:t>Having pain</a:t>
            </a:r>
          </a:p>
          <a:p>
            <a:pPr lvl="1"/>
            <a:r>
              <a:rPr lang="en-US" dirty="0"/>
              <a:t>Abnormal walking or running</a:t>
            </a:r>
          </a:p>
          <a:p>
            <a:pPr lvl="1"/>
            <a:r>
              <a:rPr lang="en-US" dirty="0"/>
              <a:t>Problems with sports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E2A70C-99EB-46C4-A008-4364372A2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624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8C99E4-A317-489B-B4E0-2E3246CC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exam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40465-83EC-495F-A804-86135E8D2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Questions</a:t>
            </a:r>
          </a:p>
          <a:p>
            <a:pPr lvl="1"/>
            <a:r>
              <a:rPr lang="en-US" dirty="0"/>
              <a:t>Development, nutrition, </a:t>
            </a:r>
          </a:p>
          <a:p>
            <a:pPr lvl="1"/>
            <a:r>
              <a:rPr lang="en-US" dirty="0"/>
              <a:t>family history</a:t>
            </a:r>
          </a:p>
          <a:p>
            <a:pPr lvl="2"/>
            <a:r>
              <a:rPr lang="en-US" dirty="0"/>
              <a:t>Rickets, skeletal dysplasia</a:t>
            </a:r>
          </a:p>
          <a:p>
            <a:r>
              <a:rPr lang="en-US" dirty="0"/>
              <a:t>Appearance of overall lower limb alignment</a:t>
            </a:r>
          </a:p>
          <a:p>
            <a:r>
              <a:rPr lang="en-US" dirty="0"/>
              <a:t>Examine hips, knees, and ankles</a:t>
            </a:r>
          </a:p>
          <a:p>
            <a:pPr lvl="1"/>
            <a:r>
              <a:rPr lang="en-US" dirty="0"/>
              <a:t>Prone and supine</a:t>
            </a:r>
          </a:p>
          <a:p>
            <a:r>
              <a:rPr lang="en-US" dirty="0"/>
              <a:t>Watch the child walk and run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CB65A-A9B0-4D3F-82AD-24C320377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567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DDF38-5F77-4DE8-9059-A08258A094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studies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BBB24-C352-4FEE-B846-35DA97E65A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X-ray</a:t>
            </a:r>
          </a:p>
          <a:p>
            <a:pPr lvl="1"/>
            <a:r>
              <a:rPr lang="en-US" dirty="0"/>
              <a:t>Concern for Blount’s disease or rickets</a:t>
            </a:r>
          </a:p>
          <a:p>
            <a:pPr lvl="1"/>
            <a:r>
              <a:rPr lang="en-US" dirty="0"/>
              <a:t>&gt; 2 ½ years  </a:t>
            </a:r>
          </a:p>
          <a:p>
            <a:pPr lvl="1"/>
            <a:r>
              <a:rPr lang="en-US" dirty="0"/>
              <a:t>Asymmetry in severity</a:t>
            </a:r>
          </a:p>
          <a:p>
            <a:r>
              <a:rPr lang="en-US" dirty="0"/>
              <a:t>Laboratory Studies</a:t>
            </a:r>
          </a:p>
          <a:p>
            <a:pPr lvl="1"/>
            <a:r>
              <a:rPr lang="en-US" dirty="0"/>
              <a:t>If concerned for Rickets</a:t>
            </a:r>
          </a:p>
          <a:p>
            <a:pPr lvl="2"/>
            <a:r>
              <a:rPr lang="en-US" dirty="0"/>
              <a:t>Calcium, phosphorus, vitamin D, alkaline phosphatase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0437A9-6F54-4569-A9EA-B8DE05C8E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0948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68179-F7BF-49D2-99CA-2D6AEEBFB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EA55BF-8F53-4FAD-896D-ADC355DCDA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MOST need no intervention</a:t>
            </a:r>
          </a:p>
          <a:p>
            <a:pPr lvl="1"/>
            <a:r>
              <a:rPr lang="en-US" dirty="0"/>
              <a:t>Bow legs correct age 3-4 years</a:t>
            </a:r>
          </a:p>
          <a:p>
            <a:pPr lvl="1"/>
            <a:r>
              <a:rPr lang="en-US" dirty="0"/>
              <a:t>Knock knees correct age 6-7 years</a:t>
            </a:r>
          </a:p>
          <a:p>
            <a:r>
              <a:rPr lang="en-US" dirty="0"/>
              <a:t>Blount’s disease</a:t>
            </a:r>
          </a:p>
          <a:p>
            <a:pPr lvl="1"/>
            <a:r>
              <a:rPr lang="en-US" dirty="0"/>
              <a:t>Braces</a:t>
            </a:r>
          </a:p>
          <a:p>
            <a:pPr lvl="1"/>
            <a:r>
              <a:rPr lang="en-US" dirty="0"/>
              <a:t>Surgical correction by age 4 </a:t>
            </a:r>
          </a:p>
          <a:p>
            <a:pPr lvl="2"/>
            <a:r>
              <a:rPr lang="en-US" dirty="0"/>
              <a:t>Growth modulation</a:t>
            </a:r>
          </a:p>
          <a:p>
            <a:pPr lvl="2"/>
            <a:r>
              <a:rPr lang="en-US" dirty="0"/>
              <a:t>Re-alignment </a:t>
            </a:r>
          </a:p>
          <a:p>
            <a:r>
              <a:rPr lang="en-US" dirty="0"/>
              <a:t>Rickets</a:t>
            </a:r>
          </a:p>
          <a:p>
            <a:pPr lvl="1"/>
            <a:r>
              <a:rPr lang="en-US" dirty="0"/>
              <a:t>Medication</a:t>
            </a:r>
          </a:p>
          <a:p>
            <a:pPr lvl="1"/>
            <a:r>
              <a:rPr lang="en-US" dirty="0"/>
              <a:t>If not correct with medication then may need surgical intervention</a:t>
            </a:r>
          </a:p>
          <a:p>
            <a:r>
              <a:rPr lang="en-US" dirty="0"/>
              <a:t>Older children with continued Genu Varum/</a:t>
            </a:r>
            <a:r>
              <a:rPr lang="en-US" dirty="0" err="1"/>
              <a:t>Valgum</a:t>
            </a:r>
            <a:endParaRPr lang="en-US" dirty="0"/>
          </a:p>
          <a:p>
            <a:pPr lvl="1"/>
            <a:r>
              <a:rPr lang="en-US" dirty="0"/>
              <a:t>Growth modulation</a:t>
            </a:r>
          </a:p>
          <a:p>
            <a:pPr lvl="1"/>
            <a:r>
              <a:rPr lang="en-US" dirty="0"/>
              <a:t>Osteotomy with re-alignment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2EDE16-4781-4162-8009-3ACF32E3A2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84634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1EEAF-1E96-471E-BB55-E16FB1AF3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skeletally immature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86F3BB0-DE51-4E5D-B552-23A09E6A6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065" t="23024" r="22338" b="38880"/>
          <a:stretch/>
        </p:blipFill>
        <p:spPr>
          <a:xfrm>
            <a:off x="472784" y="1620981"/>
            <a:ext cx="7808771" cy="318135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BF2855-1250-47D3-9067-18D3ABF47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35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EC933B-EB0D-4339-8D0D-05A1F5B1335A}"/>
              </a:ext>
            </a:extLst>
          </p:cNvPr>
          <p:cNvSpPr txBox="1"/>
          <p:nvPr/>
        </p:nvSpPr>
        <p:spPr>
          <a:xfrm>
            <a:off x="675409" y="5185064"/>
            <a:ext cx="4966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Growth Modulation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 err="1"/>
              <a:t>Hemiepiphysiodesis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44919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B1D25-EE44-46F9-A310-91FD30619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skeletally mature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8F5DD8B-7700-42EC-8A1F-3211701939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6494" t="17701" r="33766" b="24579"/>
          <a:stretch/>
        </p:blipFill>
        <p:spPr>
          <a:xfrm>
            <a:off x="800098" y="1363431"/>
            <a:ext cx="3917374" cy="42766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B2EC8-2271-458D-B026-CC898FC97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C830142-1D29-40C4-B794-C5DDD633E4C2}"/>
              </a:ext>
            </a:extLst>
          </p:cNvPr>
          <p:cNvSpPr txBox="1"/>
          <p:nvPr/>
        </p:nvSpPr>
        <p:spPr>
          <a:xfrm>
            <a:off x="5257800" y="2109355"/>
            <a:ext cx="3564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Realignment Osteotomy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56008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2521C-EA33-481D-82B3-8C15D0AD7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81D5F7-794B-459C-9CB8-EE253908CD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8442" t="20239" r="32857" b="17653"/>
          <a:stretch/>
        </p:blipFill>
        <p:spPr>
          <a:xfrm>
            <a:off x="2653579" y="404065"/>
            <a:ext cx="4329111" cy="52693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6E1221-9F81-48B9-84F7-E849EB6138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55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77BD2-6358-42AC-A6FC-70229D8AA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questions???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E5022A7-0E60-4CCA-8696-3EC9617665B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l="15455" t="25210" r="42343" b="23362"/>
          <a:stretch/>
        </p:blipFill>
        <p:spPr>
          <a:xfrm>
            <a:off x="1853513" y="1877630"/>
            <a:ext cx="5066271" cy="34728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1F6271-E32A-4E49-9DFA-684154B47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1094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/>
              <a:t>resources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00049" y="1676401"/>
            <a:ext cx="8343899" cy="3872143"/>
          </a:xfrm>
        </p:spPr>
        <p:txBody>
          <a:bodyPr/>
          <a:lstStyle/>
          <a:p>
            <a:r>
              <a:rPr lang="en-US" dirty="0"/>
              <a:t>Johnston, C.E., Young, M. </a:t>
            </a:r>
            <a:r>
              <a:rPr lang="en-US" i="1" dirty="0" err="1"/>
              <a:t>Tachdjian’s</a:t>
            </a:r>
            <a:r>
              <a:rPr lang="en-US" i="1" dirty="0"/>
              <a:t> Pediatric Orthopaedics : From the Texas Scottish Rite Hospital for Children.</a:t>
            </a:r>
            <a:r>
              <a:rPr lang="en-US" dirty="0"/>
              <a:t> Disorders of the leg.pp713-760.</a:t>
            </a:r>
          </a:p>
          <a:p>
            <a:r>
              <a:rPr lang="en-US" dirty="0"/>
              <a:t>orthokids.org</a:t>
            </a:r>
          </a:p>
          <a:p>
            <a:r>
              <a:rPr lang="en-US" dirty="0">
                <a:hlinkClick r:id="rId2"/>
              </a:rPr>
              <a:t>http://orthokids.org/Condition/Bowed-Legs-Knock-Knees</a:t>
            </a:r>
            <a:r>
              <a:rPr lang="en-US" dirty="0"/>
              <a:t> 9/8/2019</a:t>
            </a:r>
          </a:p>
          <a:p>
            <a:r>
              <a:rPr lang="en-US" dirty="0">
                <a:hlinkClick r:id="rId3"/>
              </a:rPr>
              <a:t>http://orthokids.org/Condition/In-Toeing 9/8/2019</a:t>
            </a:r>
            <a:endParaRPr lang="en-US" dirty="0"/>
          </a:p>
          <a:p>
            <a:r>
              <a:rPr lang="en-US" dirty="0">
                <a:hlinkClick r:id="rId4"/>
              </a:rPr>
              <a:t>https://orthoinfo.aaos.org/en/diseases--conditions/bowed-legs-blounts-disease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7366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AFC349-6186-499A-BD98-D7FAFD0592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intoeing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CBA9E6-C253-447A-ABF2-B583C1B978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One of the most common parental concerns for orthopaedic consult</a:t>
            </a:r>
          </a:p>
          <a:p>
            <a:pPr lvl="1"/>
            <a:r>
              <a:rPr lang="en-US" dirty="0"/>
              <a:t>Worried of permeant damage to the child</a:t>
            </a:r>
          </a:p>
          <a:p>
            <a:pPr lvl="1"/>
            <a:r>
              <a:rPr lang="en-US" dirty="0"/>
              <a:t>Will interfere with the child’s physical performance</a:t>
            </a:r>
          </a:p>
          <a:p>
            <a:r>
              <a:rPr lang="en-US" dirty="0"/>
              <a:t>Most cases are benign</a:t>
            </a:r>
          </a:p>
          <a:p>
            <a:pPr lvl="1"/>
            <a:r>
              <a:rPr lang="en-US" dirty="0"/>
              <a:t>Self resolving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C41FF-D071-4C50-AE2A-D8AE293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34BD3D-1028-4208-B50F-2FFB047821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75" t="32343" r="47162" b="29219"/>
          <a:stretch/>
        </p:blipFill>
        <p:spPr>
          <a:xfrm>
            <a:off x="4999853" y="3118022"/>
            <a:ext cx="3744097" cy="25170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25265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sources of  benign </a:t>
            </a:r>
            <a:r>
              <a:rPr lang="en-US" dirty="0" err="1"/>
              <a:t>intoeing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Femoral anteversion</a:t>
            </a:r>
          </a:p>
          <a:p>
            <a:r>
              <a:rPr lang="en-US" dirty="0"/>
              <a:t>Internal tibial torsion</a:t>
            </a:r>
          </a:p>
          <a:p>
            <a:r>
              <a:rPr lang="en-US" dirty="0"/>
              <a:t>Metatarsus </a:t>
            </a:r>
            <a:r>
              <a:rPr lang="en-US" dirty="0" err="1"/>
              <a:t>adductus</a:t>
            </a:r>
            <a:r>
              <a:rPr lang="en-US" dirty="0"/>
              <a:t> 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88845E3B-1EBF-4F68-9D5B-032A612B58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650" y="1259365"/>
            <a:ext cx="2725837" cy="4552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0890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B7C4B-93DD-4FDC-8979-F4DBE114D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benign </a:t>
            </a:r>
            <a:r>
              <a:rPr lang="en-US" dirty="0" err="1"/>
              <a:t>intoeing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3B67D-1F6E-4504-A4C1-519A5712AD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Most children resolve by age 5</a:t>
            </a:r>
          </a:p>
          <a:p>
            <a:r>
              <a:rPr lang="en-US" dirty="0"/>
              <a:t>Continue to improve with growth up to age 8-10 years</a:t>
            </a:r>
          </a:p>
          <a:p>
            <a:r>
              <a:rPr lang="en-US" dirty="0"/>
              <a:t>Early on can contribute to frequent tripping or falls</a:t>
            </a:r>
          </a:p>
          <a:p>
            <a:r>
              <a:rPr lang="en-US" dirty="0"/>
              <a:t>If residual present </a:t>
            </a:r>
          </a:p>
          <a:p>
            <a:pPr lvl="1"/>
            <a:r>
              <a:rPr lang="en-US" dirty="0"/>
              <a:t>Not a pain generator</a:t>
            </a:r>
          </a:p>
          <a:p>
            <a:pPr lvl="1"/>
            <a:r>
              <a:rPr lang="en-US" dirty="0"/>
              <a:t>Does not decrease speed</a:t>
            </a:r>
          </a:p>
          <a:p>
            <a:pPr lvl="1"/>
            <a:r>
              <a:rPr lang="en-US" dirty="0"/>
              <a:t>Does not increase risk of arthritis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3D9A7C-369F-4E6C-AE69-3CCB6265C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743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5CC35-E28C-446C-98A3-FB91BC2CF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worrisome </a:t>
            </a:r>
            <a:r>
              <a:rPr lang="en-US" dirty="0" err="1"/>
              <a:t>intoeing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43028-9B7A-4567-AA97-C8D9855DF3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Static encephalopathy</a:t>
            </a:r>
          </a:p>
          <a:p>
            <a:r>
              <a:rPr lang="en-US" dirty="0"/>
              <a:t>Neurologic disorders</a:t>
            </a:r>
          </a:p>
          <a:p>
            <a:r>
              <a:rPr lang="en-US" dirty="0"/>
              <a:t>Mild tibial deficiencies</a:t>
            </a:r>
          </a:p>
          <a:p>
            <a:r>
              <a:rPr lang="en-US" dirty="0"/>
              <a:t>Infantile Blount disease</a:t>
            </a:r>
          </a:p>
          <a:p>
            <a:r>
              <a:rPr lang="en-US" dirty="0"/>
              <a:t>Metabolic bone disease</a:t>
            </a:r>
          </a:p>
          <a:p>
            <a:r>
              <a:rPr lang="en-US" dirty="0"/>
              <a:t>Skeletal </a:t>
            </a:r>
            <a:r>
              <a:rPr lang="en-US" dirty="0" err="1"/>
              <a:t>dysplasias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1907BA-FF90-448A-A9B8-927DEEAE7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44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4D3FB-A1BB-4298-A90A-0F9EB3CFA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 history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E070DE-9D4A-4A4A-859E-61F79DB0EB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Neonatal history</a:t>
            </a:r>
          </a:p>
          <a:p>
            <a:r>
              <a:rPr lang="en-US" dirty="0"/>
              <a:t>Developmental history</a:t>
            </a:r>
          </a:p>
          <a:p>
            <a:r>
              <a:rPr lang="en-US" dirty="0"/>
              <a:t>Neurologic status</a:t>
            </a:r>
          </a:p>
          <a:p>
            <a:endParaRPr lang="en-US" dirty="0"/>
          </a:p>
          <a:p>
            <a:r>
              <a:rPr lang="en-US" dirty="0"/>
              <a:t>*while asking the parents/guardian questions allow the child to room around the room independently and be a </a:t>
            </a:r>
            <a:r>
              <a:rPr lang="en-US"/>
              <a:t>silent observer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9F6789-7ED2-4F2D-8693-7775BE008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24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C75CCB-4BDC-47CA-B71F-DE9AA8A4DF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274D8-BDF7-394B-B94E-BD6A355A686C}" type="slidenum">
              <a:rPr lang="en-US" smtClean="0"/>
              <a:t>9</a:t>
            </a:fld>
            <a:endParaRPr lang="en-US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7DE683-4924-4F88-BD25-A0A0CE1DD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789" t="11133" r="9266" b="15598"/>
          <a:stretch/>
        </p:blipFill>
        <p:spPr>
          <a:xfrm>
            <a:off x="2625458" y="441054"/>
            <a:ext cx="3893083" cy="50078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810482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CH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DAED3"/>
      </a:accent1>
      <a:accent2>
        <a:srgbClr val="E67E3C"/>
      </a:accent2>
      <a:accent3>
        <a:srgbClr val="8A8A8D"/>
      </a:accent3>
      <a:accent4>
        <a:srgbClr val="F7A800"/>
      </a:accent4>
      <a:accent5>
        <a:srgbClr val="B687B8"/>
      </a:accent5>
      <a:accent6>
        <a:srgbClr val="AAAD00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4492</TotalTime>
  <Words>1150</Words>
  <Application>Microsoft Office PowerPoint</Application>
  <PresentationFormat>On-screen Show (4:3)</PresentationFormat>
  <Paragraphs>264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Arial</vt:lpstr>
      <vt:lpstr>Calibri</vt:lpstr>
      <vt:lpstr>Courier New</vt:lpstr>
      <vt:lpstr>Office Theme</vt:lpstr>
      <vt:lpstr>Melissa Martinek, DO, PhD</vt:lpstr>
      <vt:lpstr>intoeing: the ins and outs</vt:lpstr>
      <vt:lpstr>PowerPoint Presentation</vt:lpstr>
      <vt:lpstr> intoeing</vt:lpstr>
      <vt:lpstr>sources of  benign intoeing</vt:lpstr>
      <vt:lpstr>benign intoeing</vt:lpstr>
      <vt:lpstr>worrisome intoeing</vt:lpstr>
      <vt:lpstr>key history</vt:lpstr>
      <vt:lpstr>PowerPoint Presentation</vt:lpstr>
      <vt:lpstr>femoral anteversion</vt:lpstr>
      <vt:lpstr>clinical features</vt:lpstr>
      <vt:lpstr>PowerPoint Presentation</vt:lpstr>
      <vt:lpstr>measurement of femoral anteversion</vt:lpstr>
      <vt:lpstr>prognosis and natural history</vt:lpstr>
      <vt:lpstr>treatment</vt:lpstr>
      <vt:lpstr>surgical treatment</vt:lpstr>
      <vt:lpstr>internal tibial torsion</vt:lpstr>
      <vt:lpstr>PowerPoint Presentation</vt:lpstr>
      <vt:lpstr>treatment</vt:lpstr>
      <vt:lpstr>metatarsus adductus</vt:lpstr>
      <vt:lpstr>campaign to think twice before ordering that test</vt:lpstr>
      <vt:lpstr>summary of intoeing</vt:lpstr>
      <vt:lpstr>lower limb alignment</vt:lpstr>
      <vt:lpstr>bowed legs</vt:lpstr>
      <vt:lpstr>physiologic genu varum</vt:lpstr>
      <vt:lpstr>PowerPoint Presentation</vt:lpstr>
      <vt:lpstr>other causes</vt:lpstr>
      <vt:lpstr>Blount’s disease</vt:lpstr>
      <vt:lpstr>knocked knees</vt:lpstr>
      <vt:lpstr>causes of genu valgum</vt:lpstr>
      <vt:lpstr>should my child see a dr.?</vt:lpstr>
      <vt:lpstr>dr. exam</vt:lpstr>
      <vt:lpstr>other studies</vt:lpstr>
      <vt:lpstr>treatment</vt:lpstr>
      <vt:lpstr>skeletally immature</vt:lpstr>
      <vt:lpstr>skeletally mature</vt:lpstr>
      <vt:lpstr>review</vt:lpstr>
      <vt:lpstr>questions???</vt:lpstr>
      <vt:lpstr>resources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Moran</dc:creator>
  <cp:lastModifiedBy>Kathy Leeper</cp:lastModifiedBy>
  <cp:revision>105</cp:revision>
  <dcterms:created xsi:type="dcterms:W3CDTF">2016-07-13T13:57:57Z</dcterms:created>
  <dcterms:modified xsi:type="dcterms:W3CDTF">2019-09-25T12:29:33Z</dcterms:modified>
</cp:coreProperties>
</file>