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98" r:id="rId2"/>
    <p:sldId id="299" r:id="rId3"/>
    <p:sldId id="256" r:id="rId4"/>
    <p:sldId id="257" r:id="rId5"/>
    <p:sldId id="258" r:id="rId6"/>
    <p:sldId id="266" r:id="rId7"/>
    <p:sldId id="281" r:id="rId8"/>
    <p:sldId id="282" r:id="rId9"/>
    <p:sldId id="269" r:id="rId10"/>
    <p:sldId id="270" r:id="rId11"/>
    <p:sldId id="283" r:id="rId12"/>
    <p:sldId id="284" r:id="rId13"/>
    <p:sldId id="272" r:id="rId14"/>
    <p:sldId id="271" r:id="rId15"/>
    <p:sldId id="275" r:id="rId16"/>
    <p:sldId id="276" r:id="rId17"/>
    <p:sldId id="285" r:id="rId18"/>
    <p:sldId id="277" r:id="rId19"/>
    <p:sldId id="286" r:id="rId20"/>
    <p:sldId id="287" r:id="rId21"/>
    <p:sldId id="288" r:id="rId22"/>
    <p:sldId id="273" r:id="rId23"/>
    <p:sldId id="289" r:id="rId24"/>
    <p:sldId id="278" r:id="rId25"/>
    <p:sldId id="290" r:id="rId26"/>
    <p:sldId id="291" r:id="rId27"/>
    <p:sldId id="280" r:id="rId28"/>
    <p:sldId id="292" r:id="rId29"/>
    <p:sldId id="293" r:id="rId30"/>
    <p:sldId id="294" r:id="rId31"/>
    <p:sldId id="267" r:id="rId32"/>
    <p:sldId id="279" r:id="rId33"/>
    <p:sldId id="295" r:id="rId34"/>
    <p:sldId id="296" r:id="rId35"/>
    <p:sldId id="27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92"/>
    <p:restoredTop sz="94699"/>
  </p:normalViewPr>
  <p:slideViewPr>
    <p:cSldViewPr snapToGrid="0" snapToObjects="1">
      <p:cViewPr varScale="1">
        <p:scale>
          <a:sx n="107" d="100"/>
          <a:sy n="107" d="100"/>
        </p:scale>
        <p:origin x="9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1D300-A2D3-0443-89ED-745BC61A33A5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BDBF6-793A-FD43-B8D0-22B12BD6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2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08000"/>
            <a:ext cx="12192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76400"/>
            <a:ext cx="11125200" cy="3276599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10149"/>
            <a:ext cx="11125200" cy="933449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3400" y="5943599"/>
            <a:ext cx="1619250" cy="571500"/>
          </a:xfrm>
        </p:spPr>
        <p:txBody>
          <a:bodyPr/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fld id="{FED25CA9-DED3-B149-8435-0290F72EC5CC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8A274D8-BDF7-394B-B94E-BD6A355A68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1135785"/>
            <a:ext cx="2171489" cy="21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DADC-373D-1B49-B040-F68CBB71C25A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B1201-395B-C04E-8DAE-8519CA450738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32699-7593-4945-A5F1-9C7CFF4775C7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8096" cy="63505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793"/>
              <a:gd name="connsiteX1" fmla="*/ 21600 w 21600"/>
              <a:gd name="connsiteY1" fmla="*/ 0 h 21793"/>
              <a:gd name="connsiteX2" fmla="*/ 21569 w 21600"/>
              <a:gd name="connsiteY2" fmla="*/ 19991 h 21793"/>
              <a:gd name="connsiteX3" fmla="*/ 0 w 21600"/>
              <a:gd name="connsiteY3" fmla="*/ 20172 h 21793"/>
              <a:gd name="connsiteX4" fmla="*/ 0 w 21600"/>
              <a:gd name="connsiteY4" fmla="*/ 0 h 21793"/>
              <a:gd name="connsiteX0" fmla="*/ 0 w 21600"/>
              <a:gd name="connsiteY0" fmla="*/ 0 h 22272"/>
              <a:gd name="connsiteX1" fmla="*/ 21600 w 21600"/>
              <a:gd name="connsiteY1" fmla="*/ 0 h 22272"/>
              <a:gd name="connsiteX2" fmla="*/ 21569 w 21600"/>
              <a:gd name="connsiteY2" fmla="*/ 19991 h 22272"/>
              <a:gd name="connsiteX3" fmla="*/ 0 w 21600"/>
              <a:gd name="connsiteY3" fmla="*/ 20790 h 22272"/>
              <a:gd name="connsiteX4" fmla="*/ 0 w 21600"/>
              <a:gd name="connsiteY4" fmla="*/ 0 h 22272"/>
              <a:gd name="connsiteX0" fmla="*/ 7 w 21607"/>
              <a:gd name="connsiteY0" fmla="*/ 0 h 22289"/>
              <a:gd name="connsiteX1" fmla="*/ 21607 w 21607"/>
              <a:gd name="connsiteY1" fmla="*/ 0 h 22289"/>
              <a:gd name="connsiteX2" fmla="*/ 21576 w 21607"/>
              <a:gd name="connsiteY2" fmla="*/ 19991 h 22289"/>
              <a:gd name="connsiteX3" fmla="*/ 0 w 21607"/>
              <a:gd name="connsiteY3" fmla="*/ 20812 h 22289"/>
              <a:gd name="connsiteX4" fmla="*/ 7 w 21607"/>
              <a:gd name="connsiteY4" fmla="*/ 0 h 22289"/>
              <a:gd name="connsiteX0" fmla="*/ 7 w 21607"/>
              <a:gd name="connsiteY0" fmla="*/ 0 h 21491"/>
              <a:gd name="connsiteX1" fmla="*/ 21607 w 21607"/>
              <a:gd name="connsiteY1" fmla="*/ 0 h 21491"/>
              <a:gd name="connsiteX2" fmla="*/ 21576 w 21607"/>
              <a:gd name="connsiteY2" fmla="*/ 19991 h 21491"/>
              <a:gd name="connsiteX3" fmla="*/ 0 w 21607"/>
              <a:gd name="connsiteY3" fmla="*/ 20812 h 21491"/>
              <a:gd name="connsiteX4" fmla="*/ 7 w 21607"/>
              <a:gd name="connsiteY4" fmla="*/ 0 h 21491"/>
              <a:gd name="connsiteX0" fmla="*/ 7 w 21607"/>
              <a:gd name="connsiteY0" fmla="*/ 0 h 21570"/>
              <a:gd name="connsiteX1" fmla="*/ 21607 w 21607"/>
              <a:gd name="connsiteY1" fmla="*/ 0 h 21570"/>
              <a:gd name="connsiteX2" fmla="*/ 21576 w 21607"/>
              <a:gd name="connsiteY2" fmla="*/ 19991 h 21570"/>
              <a:gd name="connsiteX3" fmla="*/ 0 w 21607"/>
              <a:gd name="connsiteY3" fmla="*/ 20812 h 21570"/>
              <a:gd name="connsiteX4" fmla="*/ 7 w 21607"/>
              <a:gd name="connsiteY4" fmla="*/ 0 h 21570"/>
              <a:gd name="connsiteX0" fmla="*/ 7 w 21607"/>
              <a:gd name="connsiteY0" fmla="*/ 0 h 21598"/>
              <a:gd name="connsiteX1" fmla="*/ 21607 w 21607"/>
              <a:gd name="connsiteY1" fmla="*/ 0 h 21598"/>
              <a:gd name="connsiteX2" fmla="*/ 21576 w 21607"/>
              <a:gd name="connsiteY2" fmla="*/ 19991 h 21598"/>
              <a:gd name="connsiteX3" fmla="*/ 0 w 21607"/>
              <a:gd name="connsiteY3" fmla="*/ 20812 h 21598"/>
              <a:gd name="connsiteX4" fmla="*/ 7 w 21607"/>
              <a:gd name="connsiteY4" fmla="*/ 0 h 21598"/>
              <a:gd name="connsiteX0" fmla="*/ 7 w 21607"/>
              <a:gd name="connsiteY0" fmla="*/ 0 h 21643"/>
              <a:gd name="connsiteX1" fmla="*/ 21607 w 21607"/>
              <a:gd name="connsiteY1" fmla="*/ 0 h 21643"/>
              <a:gd name="connsiteX2" fmla="*/ 21576 w 21607"/>
              <a:gd name="connsiteY2" fmla="*/ 19991 h 21643"/>
              <a:gd name="connsiteX3" fmla="*/ 0 w 21607"/>
              <a:gd name="connsiteY3" fmla="*/ 20866 h 21643"/>
              <a:gd name="connsiteX4" fmla="*/ 7 w 21607"/>
              <a:gd name="connsiteY4" fmla="*/ 0 h 21643"/>
              <a:gd name="connsiteX0" fmla="*/ 7 w 21607"/>
              <a:gd name="connsiteY0" fmla="*/ 0 h 21564"/>
              <a:gd name="connsiteX1" fmla="*/ 21607 w 21607"/>
              <a:gd name="connsiteY1" fmla="*/ 0 h 21564"/>
              <a:gd name="connsiteX2" fmla="*/ 21576 w 21607"/>
              <a:gd name="connsiteY2" fmla="*/ 19991 h 21564"/>
              <a:gd name="connsiteX3" fmla="*/ 0 w 21607"/>
              <a:gd name="connsiteY3" fmla="*/ 20866 h 21564"/>
              <a:gd name="connsiteX4" fmla="*/ 7 w 21607"/>
              <a:gd name="connsiteY4" fmla="*/ 0 h 21564"/>
              <a:gd name="connsiteX0" fmla="*/ 7 w 21607"/>
              <a:gd name="connsiteY0" fmla="*/ 0 h 21578"/>
              <a:gd name="connsiteX1" fmla="*/ 21607 w 21607"/>
              <a:gd name="connsiteY1" fmla="*/ 0 h 21578"/>
              <a:gd name="connsiteX2" fmla="*/ 21576 w 21607"/>
              <a:gd name="connsiteY2" fmla="*/ 19991 h 21578"/>
              <a:gd name="connsiteX3" fmla="*/ 0 w 21607"/>
              <a:gd name="connsiteY3" fmla="*/ 20866 h 21578"/>
              <a:gd name="connsiteX4" fmla="*/ 7 w 21607"/>
              <a:gd name="connsiteY4" fmla="*/ 0 h 21578"/>
              <a:gd name="connsiteX0" fmla="*/ 7 w 21607"/>
              <a:gd name="connsiteY0" fmla="*/ 0 h 21642"/>
              <a:gd name="connsiteX1" fmla="*/ 21607 w 21607"/>
              <a:gd name="connsiteY1" fmla="*/ 0 h 21642"/>
              <a:gd name="connsiteX2" fmla="*/ 21576 w 21607"/>
              <a:gd name="connsiteY2" fmla="*/ 19991 h 21642"/>
              <a:gd name="connsiteX3" fmla="*/ 0 w 21607"/>
              <a:gd name="connsiteY3" fmla="*/ 20866 h 21642"/>
              <a:gd name="connsiteX4" fmla="*/ 7 w 21607"/>
              <a:gd name="connsiteY4" fmla="*/ 0 h 21642"/>
              <a:gd name="connsiteX0" fmla="*/ 7 w 21607"/>
              <a:gd name="connsiteY0" fmla="*/ 0 h 21635"/>
              <a:gd name="connsiteX1" fmla="*/ 21607 w 21607"/>
              <a:gd name="connsiteY1" fmla="*/ 0 h 21635"/>
              <a:gd name="connsiteX2" fmla="*/ 21591 w 21607"/>
              <a:gd name="connsiteY2" fmla="*/ 19948 h 21635"/>
              <a:gd name="connsiteX3" fmla="*/ 0 w 21607"/>
              <a:gd name="connsiteY3" fmla="*/ 20866 h 21635"/>
              <a:gd name="connsiteX4" fmla="*/ 7 w 21607"/>
              <a:gd name="connsiteY4" fmla="*/ 0 h 21635"/>
              <a:gd name="connsiteX0" fmla="*/ 7 w 21607"/>
              <a:gd name="connsiteY0" fmla="*/ 0 h 21541"/>
              <a:gd name="connsiteX1" fmla="*/ 21607 w 21607"/>
              <a:gd name="connsiteY1" fmla="*/ 0 h 21541"/>
              <a:gd name="connsiteX2" fmla="*/ 21591 w 21607"/>
              <a:gd name="connsiteY2" fmla="*/ 19948 h 21541"/>
              <a:gd name="connsiteX3" fmla="*/ 0 w 21607"/>
              <a:gd name="connsiteY3" fmla="*/ 20866 h 21541"/>
              <a:gd name="connsiteX4" fmla="*/ 7 w 21607"/>
              <a:gd name="connsiteY4" fmla="*/ 0 h 21541"/>
              <a:gd name="connsiteX0" fmla="*/ 7 w 21607"/>
              <a:gd name="connsiteY0" fmla="*/ 0 h 21538"/>
              <a:gd name="connsiteX1" fmla="*/ 21607 w 21607"/>
              <a:gd name="connsiteY1" fmla="*/ 0 h 21538"/>
              <a:gd name="connsiteX2" fmla="*/ 21591 w 21607"/>
              <a:gd name="connsiteY2" fmla="*/ 19948 h 21538"/>
              <a:gd name="connsiteX3" fmla="*/ 0 w 21607"/>
              <a:gd name="connsiteY3" fmla="*/ 20866 h 21538"/>
              <a:gd name="connsiteX4" fmla="*/ 7 w 21607"/>
              <a:gd name="connsiteY4" fmla="*/ 0 h 21538"/>
              <a:gd name="connsiteX0" fmla="*/ 7 w 21607"/>
              <a:gd name="connsiteY0" fmla="*/ 0 h 21508"/>
              <a:gd name="connsiteX1" fmla="*/ 21607 w 21607"/>
              <a:gd name="connsiteY1" fmla="*/ 0 h 21508"/>
              <a:gd name="connsiteX2" fmla="*/ 21591 w 21607"/>
              <a:gd name="connsiteY2" fmla="*/ 19948 h 21508"/>
              <a:gd name="connsiteX3" fmla="*/ 0 w 21607"/>
              <a:gd name="connsiteY3" fmla="*/ 20866 h 21508"/>
              <a:gd name="connsiteX4" fmla="*/ 7 w 21607"/>
              <a:gd name="connsiteY4" fmla="*/ 0 h 21508"/>
              <a:gd name="connsiteX0" fmla="*/ 7 w 21607"/>
              <a:gd name="connsiteY0" fmla="*/ 0 h 21496"/>
              <a:gd name="connsiteX1" fmla="*/ 21607 w 21607"/>
              <a:gd name="connsiteY1" fmla="*/ 0 h 21496"/>
              <a:gd name="connsiteX2" fmla="*/ 21591 w 21607"/>
              <a:gd name="connsiteY2" fmla="*/ 19948 h 21496"/>
              <a:gd name="connsiteX3" fmla="*/ 0 w 21607"/>
              <a:gd name="connsiteY3" fmla="*/ 20866 h 21496"/>
              <a:gd name="connsiteX4" fmla="*/ 7 w 21607"/>
              <a:gd name="connsiteY4" fmla="*/ 0 h 21496"/>
              <a:gd name="connsiteX0" fmla="*/ 7 w 21607"/>
              <a:gd name="connsiteY0" fmla="*/ 0 h 21575"/>
              <a:gd name="connsiteX1" fmla="*/ 21607 w 21607"/>
              <a:gd name="connsiteY1" fmla="*/ 0 h 21575"/>
              <a:gd name="connsiteX2" fmla="*/ 21591 w 21607"/>
              <a:gd name="connsiteY2" fmla="*/ 19948 h 21575"/>
              <a:gd name="connsiteX3" fmla="*/ 0 w 21607"/>
              <a:gd name="connsiteY3" fmla="*/ 20866 h 21575"/>
              <a:gd name="connsiteX4" fmla="*/ 7 w 21607"/>
              <a:gd name="connsiteY4" fmla="*/ 0 h 21575"/>
              <a:gd name="connsiteX0" fmla="*/ 7 w 21607"/>
              <a:gd name="connsiteY0" fmla="*/ 0 h 21602"/>
              <a:gd name="connsiteX1" fmla="*/ 21607 w 21607"/>
              <a:gd name="connsiteY1" fmla="*/ 0 h 21602"/>
              <a:gd name="connsiteX2" fmla="*/ 21591 w 21607"/>
              <a:gd name="connsiteY2" fmla="*/ 19948 h 21602"/>
              <a:gd name="connsiteX3" fmla="*/ 0 w 21607"/>
              <a:gd name="connsiteY3" fmla="*/ 20866 h 21602"/>
              <a:gd name="connsiteX4" fmla="*/ 7 w 21607"/>
              <a:gd name="connsiteY4" fmla="*/ 0 h 2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7" h="21602">
                <a:moveTo>
                  <a:pt x="7" y="0"/>
                </a:moveTo>
                <a:lnTo>
                  <a:pt x="21607" y="0"/>
                </a:lnTo>
                <a:cubicBezTo>
                  <a:pt x="21607" y="5774"/>
                  <a:pt x="21591" y="14174"/>
                  <a:pt x="21591" y="19948"/>
                </a:cubicBezTo>
                <a:cubicBezTo>
                  <a:pt x="12956" y="18849"/>
                  <a:pt x="6515" y="23293"/>
                  <a:pt x="0" y="20866"/>
                </a:cubicBezTo>
                <a:cubicBezTo>
                  <a:pt x="2" y="13929"/>
                  <a:pt x="5" y="6937"/>
                  <a:pt x="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201785"/>
            <a:ext cx="10814050" cy="8878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811EC-B0B8-1844-8A7E-3218FC75BF46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76401"/>
            <a:ext cx="5486400" cy="4500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76400"/>
            <a:ext cx="54864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7D9-ED00-864E-9BAF-E97A6002B219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81163"/>
            <a:ext cx="5464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05075"/>
            <a:ext cx="54641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864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172C-181E-9647-9BB2-51AB54DC1778}" type="datetime1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3314-16F5-5B41-80C9-B081DCD462DD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4CFA-81DB-3546-90CF-ED24C6D2FDA0}" type="datetime1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79399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1BD6-2F07-D340-9F7F-4CE2AA7D8991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2"/>
            <a:ext cx="12192000" cy="63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114816"/>
            <a:ext cx="2762250" cy="444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793998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21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A3D8-EB89-3846-A267-D07A23A74D70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28601"/>
            <a:ext cx="11125200" cy="1295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76400"/>
            <a:ext cx="11125200" cy="4500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2650" y="6515099"/>
            <a:ext cx="1428750" cy="3429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25B4D83-7D8D-C64E-BCC1-5CB3AB57CBEA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515100"/>
            <a:ext cx="5562600" cy="3429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515099"/>
            <a:ext cx="1619250" cy="3429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68A274D8-BDF7-394B-B94E-BD6A355A6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pos="7344" userDrawn="1">
          <p15:clr>
            <a:srgbClr val="F26B43"/>
          </p15:clr>
        </p15:guide>
        <p15:guide id="5" orient="horz" pos="1056" userDrawn="1">
          <p15:clr>
            <a:srgbClr val="F26B43"/>
          </p15:clr>
        </p15:guide>
        <p15:guide id="6" orient="horz" pos="960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3179"/>
            <a:ext cx="111252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Claire Beimesch, M.D.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35" y="1215144"/>
            <a:ext cx="2541859" cy="38083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01119" y="1125497"/>
            <a:ext cx="183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Bio:</a:t>
            </a:r>
            <a:endParaRPr lang="en-US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9004" y="5140823"/>
            <a:ext cx="3758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I </a:t>
            </a:r>
            <a:r>
              <a:rPr lang="en-US" i="1" dirty="0"/>
              <a:t>like working with kids </a:t>
            </a:r>
            <a:r>
              <a:rPr lang="en-US" i="1" dirty="0" smtClean="0"/>
              <a:t>because</a:t>
            </a:r>
          </a:p>
          <a:p>
            <a:r>
              <a:rPr lang="en-US" i="1" dirty="0" smtClean="0"/>
              <a:t>they </a:t>
            </a:r>
            <a:r>
              <a:rPr lang="en-US" i="1" dirty="0"/>
              <a:t>are unlimited sources of joy and potential</a:t>
            </a:r>
            <a:r>
              <a:rPr lang="en-US" i="1" dirty="0" smtClean="0"/>
              <a:t>!”</a:t>
            </a:r>
            <a:endParaRPr lang="en-US" i="1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119" y="2088777"/>
            <a:ext cx="56656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Graduate of Xavier University and the University of Kentucky College of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Orthopaedic</a:t>
            </a:r>
            <a:r>
              <a:rPr lang="en-US" dirty="0" smtClean="0"/>
              <a:t> Residency at West Virginia University and Fellowship at Gillette Children’s Specialty Healthcare where she first became interested in gait and motion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Specializes in gait analysis and cerebral palsy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2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E6A6-7ABC-4F78-A0F8-2C98D55A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Distal Radius Buckle/Torus Fractures: </a:t>
            </a:r>
            <a:br>
              <a:rPr lang="en-US" dirty="0"/>
            </a:br>
            <a:r>
              <a:rPr lang="en-US" dirty="0"/>
              <a:t>My treatment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D109-E5C1-4DC4-A860-E28E549F03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 tell parents</a:t>
            </a:r>
          </a:p>
          <a:p>
            <a:pPr lvl="1"/>
            <a:r>
              <a:rPr lang="en-US" dirty="0"/>
              <a:t>Stable fracture pattern-will heal reliably</a:t>
            </a:r>
          </a:p>
          <a:p>
            <a:pPr lvl="1"/>
            <a:r>
              <a:rPr lang="en-US" dirty="0"/>
              <a:t>Needs 3-4 weeks of immobilization</a:t>
            </a:r>
          </a:p>
          <a:p>
            <a:pPr lvl="1"/>
            <a:r>
              <a:rPr lang="en-US" dirty="0"/>
              <a:t>Does NOT need a repeat X-ray</a:t>
            </a:r>
          </a:p>
          <a:p>
            <a:pPr lvl="1"/>
            <a:r>
              <a:rPr lang="en-US" dirty="0"/>
              <a:t>Does NOT need surgery or a reduction</a:t>
            </a:r>
          </a:p>
          <a:p>
            <a:pPr lvl="1"/>
            <a:r>
              <a:rPr lang="en-US" dirty="0"/>
              <a:t>Proximal to the </a:t>
            </a:r>
            <a:r>
              <a:rPr lang="en-US" dirty="0" err="1"/>
              <a:t>physis</a:t>
            </a:r>
            <a:r>
              <a:rPr lang="en-US" dirty="0"/>
              <a:t>, so NOT a growth plate fracture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C269-4EF1-4B17-BB5E-229851E21E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I treat kids:</a:t>
            </a:r>
          </a:p>
          <a:p>
            <a:pPr lvl="1"/>
            <a:r>
              <a:rPr lang="en-US" dirty="0"/>
              <a:t>3 weeks for kids &lt;8, 4 weeks for kids &gt;8</a:t>
            </a:r>
          </a:p>
          <a:p>
            <a:pPr lvl="1"/>
            <a:r>
              <a:rPr lang="en-US" dirty="0"/>
              <a:t>Wrist brace for the compliant, lower-energy kid who will keep a brace on full-time except for bathing</a:t>
            </a:r>
          </a:p>
          <a:p>
            <a:pPr lvl="1"/>
            <a:r>
              <a:rPr lang="en-US" dirty="0"/>
              <a:t>Short arm cast for the non-compliant, more active kid (majority of kids)</a:t>
            </a:r>
          </a:p>
          <a:p>
            <a:pPr lvl="1"/>
            <a:r>
              <a:rPr lang="en-US" dirty="0"/>
              <a:t>Long arm cast for kids under 4 or 5</a:t>
            </a:r>
          </a:p>
          <a:p>
            <a:pPr lvl="1"/>
            <a:r>
              <a:rPr lang="en-US" dirty="0"/>
              <a:t>I allow kids to play in SAC</a:t>
            </a:r>
          </a:p>
          <a:p>
            <a:pPr lvl="1"/>
            <a:r>
              <a:rPr lang="en-US" dirty="0"/>
              <a:t>RTC 3-4 weeks for clinical check out of immobilization</a:t>
            </a:r>
          </a:p>
          <a:p>
            <a:pPr lvl="1"/>
            <a:r>
              <a:rPr lang="en-US" dirty="0"/>
              <a:t>Brace for activities only depending on comfort (bike, gym, sports,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1026" name="Picture 2" descr="Image result for wrist brace">
            <a:extLst>
              <a:ext uri="{FF2B5EF4-FFF2-40B4-BE49-F238E27FC236}">
                <a16:creationId xmlns:a16="http://schemas.microsoft.com/office/drawing/2014/main" id="{90F5DCD7-12C6-445B-A554-CFA98D967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5" t="6079" r="23497"/>
          <a:stretch/>
        </p:blipFill>
        <p:spPr bwMode="auto">
          <a:xfrm rot="5400000">
            <a:off x="846014" y="3960108"/>
            <a:ext cx="1752002" cy="2986509"/>
          </a:xfrm>
          <a:prstGeom prst="rect">
            <a:avLst/>
          </a:prstGeom>
          <a:noFill/>
          <a:scene3d>
            <a:camera prst="orthographicFront">
              <a:rot lat="21599992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hort arm cast art">
            <a:extLst>
              <a:ext uri="{FF2B5EF4-FFF2-40B4-BE49-F238E27FC236}">
                <a16:creationId xmlns:a16="http://schemas.microsoft.com/office/drawing/2014/main" id="{EB32AE94-566C-417D-A5DD-920ACEA2B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89089"/>
            <a:ext cx="2630965" cy="17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9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1 supracondylar </a:t>
            </a:r>
            <a:r>
              <a:rPr lang="en-US" dirty="0" err="1"/>
              <a:t>humerus</a:t>
            </a:r>
            <a:r>
              <a:rPr lang="en-US" dirty="0"/>
              <a:t>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76400"/>
            <a:ext cx="7086600" cy="4500563"/>
          </a:xfrm>
        </p:spPr>
        <p:txBody>
          <a:bodyPr/>
          <a:lstStyle/>
          <a:p>
            <a:r>
              <a:rPr lang="en-US" dirty="0" err="1"/>
              <a:t>Gartland</a:t>
            </a:r>
            <a:r>
              <a:rPr lang="en-US" dirty="0"/>
              <a:t> classification</a:t>
            </a:r>
          </a:p>
          <a:p>
            <a:r>
              <a:rPr lang="en-US" dirty="0"/>
              <a:t>Most common elbow fracture in children</a:t>
            </a:r>
          </a:p>
          <a:p>
            <a:r>
              <a:rPr lang="en-US" dirty="0"/>
              <a:t>Non displaced fracture proximal to elbow joint, </a:t>
            </a:r>
            <a:r>
              <a:rPr lang="en-US" u="sng" dirty="0"/>
              <a:t>above</a:t>
            </a:r>
            <a:r>
              <a:rPr lang="en-US" dirty="0"/>
              <a:t> the </a:t>
            </a:r>
            <a:r>
              <a:rPr lang="en-US" dirty="0" err="1"/>
              <a:t>physis</a:t>
            </a:r>
            <a:endParaRPr lang="en-US" dirty="0"/>
          </a:p>
          <a:p>
            <a:r>
              <a:rPr lang="en-US" dirty="0"/>
              <a:t>Type 1-nondisplaced, Type 2-partially angulated fracture, Type 3- totally displaced fracture</a:t>
            </a:r>
          </a:p>
          <a:p>
            <a:r>
              <a:rPr lang="en-US" dirty="0"/>
              <a:t>Anterior humeral line should bisect the </a:t>
            </a:r>
            <a:r>
              <a:rPr lang="en-US" dirty="0" err="1"/>
              <a:t>capitellum</a:t>
            </a:r>
            <a:r>
              <a:rPr lang="en-US" dirty="0"/>
              <a:t> in Type 1</a:t>
            </a:r>
          </a:p>
          <a:p>
            <a:r>
              <a:rPr lang="en-US" dirty="0"/>
              <a:t>Treated with long arm casting for 3-5 weeks</a:t>
            </a:r>
          </a:p>
        </p:txBody>
      </p:sp>
      <p:pic>
        <p:nvPicPr>
          <p:cNvPr id="6" name="Picture 5" descr="The roof of a building&#10;&#10;Description automatically generated">
            <a:extLst>
              <a:ext uri="{FF2B5EF4-FFF2-40B4-BE49-F238E27FC236}">
                <a16:creationId xmlns:a16="http://schemas.microsoft.com/office/drawing/2014/main" id="{750EB8E6-8F3B-4997-9736-E6D6A5E9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47650" y="1983581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76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C686-106D-4102-8A7B-A25F1E66F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1 supracondylar </a:t>
            </a:r>
            <a:r>
              <a:rPr lang="en-US" dirty="0" err="1"/>
              <a:t>humerus</a:t>
            </a:r>
            <a:r>
              <a:rPr lang="en-US" dirty="0"/>
              <a:t> fractures:</a:t>
            </a:r>
            <a:br>
              <a:rPr lang="en-US" dirty="0"/>
            </a:br>
            <a:r>
              <a:rPr lang="en-US" dirty="0"/>
              <a:t>Yes or No?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4B129-0A92-4375-A88D-7CF2A1589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Lateral condyle fractures</a:t>
            </a:r>
          </a:p>
          <a:p>
            <a:r>
              <a:rPr lang="en-US" dirty="0"/>
              <a:t>Radial Head/Neck Fractures</a:t>
            </a:r>
          </a:p>
          <a:p>
            <a:r>
              <a:rPr lang="en-US" dirty="0"/>
              <a:t>Medial epicondyle fractures</a:t>
            </a:r>
          </a:p>
          <a:p>
            <a:r>
              <a:rPr lang="en-US" dirty="0"/>
              <a:t>Lateral epicondylar avulsion fracture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C9E65-7758-46C8-B535-1A192D4F4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1" t="14313" r="33884" b="43922"/>
          <a:stretch/>
        </p:blipFill>
        <p:spPr>
          <a:xfrm>
            <a:off x="6595783" y="1027906"/>
            <a:ext cx="2393576" cy="2864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6A5DB2-2BBE-4591-8D3F-A3A3466BC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9" t="24652" r="34997" b="43247"/>
          <a:stretch/>
        </p:blipFill>
        <p:spPr>
          <a:xfrm>
            <a:off x="8137390" y="1934556"/>
            <a:ext cx="3150637" cy="2988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6AA56-5556-421F-AB40-4EC83AE21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87" t="40112" r="24267" b="12605"/>
          <a:stretch/>
        </p:blipFill>
        <p:spPr>
          <a:xfrm>
            <a:off x="7161519" y="2786457"/>
            <a:ext cx="2681729" cy="3439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0D59E-8222-43CC-85AA-BC3A2D3D72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28" t="26621" r="23012" b="29797"/>
          <a:stretch/>
        </p:blipFill>
        <p:spPr>
          <a:xfrm>
            <a:off x="8989359" y="3814835"/>
            <a:ext cx="2843092" cy="29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45F73-42F4-46CA-9027-2B7CE2BB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 1 Supracondylar </a:t>
            </a:r>
            <a:r>
              <a:rPr lang="en-US" dirty="0" err="1"/>
              <a:t>Humerus</a:t>
            </a:r>
            <a:r>
              <a:rPr lang="en-US" dirty="0"/>
              <a:t> Fractures:</a:t>
            </a:r>
            <a:br>
              <a:rPr lang="en-US" dirty="0"/>
            </a:br>
            <a:r>
              <a:rPr lang="en-US" dirty="0"/>
              <a:t>Fat pads &amp; Sails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68" y="2040048"/>
            <a:ext cx="2839261" cy="359149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A781D-0448-4AC2-A28F-B638DF9EA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7102" y="1825625"/>
            <a:ext cx="4376697" cy="4351338"/>
          </a:xfrm>
        </p:spPr>
        <p:txBody>
          <a:bodyPr/>
          <a:lstStyle/>
          <a:p>
            <a:r>
              <a:rPr lang="en-US" dirty="0"/>
              <a:t>Swelling around elbow joint</a:t>
            </a:r>
          </a:p>
          <a:p>
            <a:r>
              <a:rPr lang="en-US" dirty="0"/>
              <a:t>Can be anterior or posterior</a:t>
            </a:r>
          </a:p>
          <a:p>
            <a:r>
              <a:rPr lang="en-US" dirty="0"/>
              <a:t>Anterior can be normal or indicative of a fracture</a:t>
            </a:r>
          </a:p>
          <a:p>
            <a:r>
              <a:rPr lang="en-US" dirty="0"/>
              <a:t>Posterior can be only indication of an occult fracture</a:t>
            </a:r>
          </a:p>
          <a:p>
            <a:endParaRPr lang="en-US" dirty="0"/>
          </a:p>
        </p:txBody>
      </p:sp>
      <p:pic>
        <p:nvPicPr>
          <p:cNvPr id="2050" name="Picture 2" descr="https://upload.wikimedia.org/wikipedia/commons/8/89/Fettpolsterzeichen_pathologisch_Ellenbogen.png">
            <a:extLst>
              <a:ext uri="{FF2B5EF4-FFF2-40B4-BE49-F238E27FC236}">
                <a16:creationId xmlns:a16="http://schemas.microsoft.com/office/drawing/2014/main" id="{33BE388E-C5A2-49DC-BBD9-7210D4782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9" y="2384491"/>
            <a:ext cx="3166628" cy="32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74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6DED-1B22-4F3B-BDF5-67BDA90AF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 1 Supracondylar </a:t>
            </a:r>
            <a:r>
              <a:rPr lang="en-US" dirty="0" err="1"/>
              <a:t>Humerus</a:t>
            </a:r>
            <a:r>
              <a:rPr lang="en-US" dirty="0"/>
              <a:t> Fractures:</a:t>
            </a:r>
            <a:br>
              <a:rPr lang="en-US" dirty="0"/>
            </a:br>
            <a:r>
              <a:rPr lang="en-US" dirty="0" err="1"/>
              <a:t>Gartland</a:t>
            </a:r>
            <a:r>
              <a:rPr lang="en-US" dirty="0"/>
              <a:t>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508A-81B5-4265-800F-23CD943F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f/fc/Gartland_Classification.jpg">
            <a:extLst>
              <a:ext uri="{FF2B5EF4-FFF2-40B4-BE49-F238E27FC236}">
                <a16:creationId xmlns:a16="http://schemas.microsoft.com/office/drawing/2014/main" id="{77AFB81B-56A5-4971-BEBA-7EA04529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60" y="1946035"/>
            <a:ext cx="8788480" cy="42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61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01" t="8783" r="37474" b="51694"/>
          <a:stretch/>
        </p:blipFill>
        <p:spPr>
          <a:xfrm>
            <a:off x="1787237" y="1429789"/>
            <a:ext cx="8319378" cy="46218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694219" y="2427316"/>
            <a:ext cx="2194559" cy="3300153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12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58" t="19283" r="22529" b="17721"/>
          <a:stretch/>
        </p:blipFill>
        <p:spPr>
          <a:xfrm>
            <a:off x="2527069" y="241069"/>
            <a:ext cx="6496822" cy="64340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544589" y="1271847"/>
            <a:ext cx="1654233" cy="4031673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290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6F99-C4CD-4906-BE52-97015285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 1 Supracondylar </a:t>
            </a:r>
            <a:r>
              <a:rPr lang="en-US" dirty="0" err="1"/>
              <a:t>Humerus</a:t>
            </a:r>
            <a:r>
              <a:rPr lang="en-US" dirty="0"/>
              <a:t> Fractures:</a:t>
            </a:r>
            <a:br>
              <a:rPr lang="en-US" dirty="0"/>
            </a:br>
            <a:r>
              <a:rPr lang="en-US" dirty="0"/>
              <a:t>Baumann’s Angle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0C19-AA3D-480C-BDF0-3E795C75CD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Angle made between 90 degrees from line drawn down the shaft of </a:t>
            </a:r>
            <a:r>
              <a:rPr lang="en-US" dirty="0" err="1"/>
              <a:t>humerus</a:t>
            </a:r>
            <a:r>
              <a:rPr lang="en-US" dirty="0"/>
              <a:t> and angle of </a:t>
            </a:r>
            <a:r>
              <a:rPr lang="en-US" dirty="0" err="1"/>
              <a:t>physis</a:t>
            </a:r>
            <a:endParaRPr lang="en-US" dirty="0"/>
          </a:p>
          <a:p>
            <a:r>
              <a:rPr lang="en-US" dirty="0"/>
              <a:t>Normal 70-75 degrees</a:t>
            </a:r>
          </a:p>
          <a:p>
            <a:r>
              <a:rPr lang="en-US" dirty="0"/>
              <a:t>Comparison view sometimes helpful</a:t>
            </a:r>
          </a:p>
          <a:p>
            <a:r>
              <a:rPr lang="en-US" dirty="0"/>
              <a:t>Can indicate subtle comminution which indicates more than a Type 1 fracture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43F24A-A778-4E33-BCB0-7CB75FC4B2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Image result for baumann's angle">
            <a:extLst>
              <a:ext uri="{FF2B5EF4-FFF2-40B4-BE49-F238E27FC236}">
                <a16:creationId xmlns:a16="http://schemas.microsoft.com/office/drawing/2014/main" id="{F0869F38-15A4-419E-9E94-A9486628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059" y="2028585"/>
            <a:ext cx="3127941" cy="482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baumann's angle">
            <a:extLst>
              <a:ext uri="{FF2B5EF4-FFF2-40B4-BE49-F238E27FC236}">
                <a16:creationId xmlns:a16="http://schemas.microsoft.com/office/drawing/2014/main" id="{BBD0D2D7-B01F-4424-8DFC-FC5F35D5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506592"/>
            <a:ext cx="3701783" cy="2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460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1 supracondylar </a:t>
            </a:r>
            <a:r>
              <a:rPr lang="en-US" dirty="0" err="1"/>
              <a:t>humerus</a:t>
            </a:r>
            <a:r>
              <a:rPr lang="en-US" dirty="0"/>
              <a:t> fractures:</a:t>
            </a:r>
            <a:br>
              <a:rPr lang="en-US" dirty="0"/>
            </a:br>
            <a:r>
              <a:rPr lang="en-US" dirty="0"/>
              <a:t>My treatment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110818" cy="4351338"/>
          </a:xfrm>
        </p:spPr>
        <p:txBody>
          <a:bodyPr>
            <a:normAutofit/>
          </a:bodyPr>
          <a:lstStyle/>
          <a:p>
            <a:r>
              <a:rPr lang="en-US" dirty="0"/>
              <a:t>Verify lateral X-ray is adequate</a:t>
            </a:r>
          </a:p>
          <a:p>
            <a:r>
              <a:rPr lang="en-US" dirty="0"/>
              <a:t>Verify no comminution on AP view (Baumann’s angle)</a:t>
            </a:r>
          </a:p>
          <a:p>
            <a:r>
              <a:rPr lang="en-US" dirty="0"/>
              <a:t>Assess swelling at the elbow-if significant swelling or ecchymosis, is the X-ray misleading?</a:t>
            </a:r>
          </a:p>
          <a:p>
            <a:r>
              <a:rPr lang="en-US" dirty="0"/>
              <a:t>Long arm cast at 90 degrees of flexion for 3-5 weeks</a:t>
            </a:r>
          </a:p>
          <a:p>
            <a:r>
              <a:rPr lang="en-US" dirty="0"/>
              <a:t>I mold a dimple or depression into the olecranon fossa to prevent elbow extension and recreation of fracture defect (</a:t>
            </a:r>
            <a:r>
              <a:rPr lang="en-US" dirty="0" err="1"/>
              <a:t>pistoning</a:t>
            </a:r>
            <a:r>
              <a:rPr lang="en-US" dirty="0"/>
              <a:t> within cast)</a:t>
            </a:r>
          </a:p>
          <a:p>
            <a:r>
              <a:rPr lang="en-US" dirty="0"/>
              <a:t>If there is no definitive fracture line but an elbow effusion, I cast for 10-14 days and re-examine depending on clinical exam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0341A-95C2-45FC-9AC1-F01A57869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51" t="8726" r="23744" b="68921"/>
          <a:stretch/>
        </p:blipFill>
        <p:spPr>
          <a:xfrm>
            <a:off x="9231406" y="3823728"/>
            <a:ext cx="2590622" cy="2353235"/>
          </a:xfrm>
          <a:prstGeom prst="rect">
            <a:avLst/>
          </a:prstGeom>
        </p:spPr>
      </p:pic>
      <p:pic>
        <p:nvPicPr>
          <p:cNvPr id="4100" name="Picture 4" descr="LATERAL ELBOW">
            <a:extLst>
              <a:ext uri="{FF2B5EF4-FFF2-40B4-BE49-F238E27FC236}">
                <a16:creationId xmlns:a16="http://schemas.microsoft.com/office/drawing/2014/main" id="{3846B9D7-0C67-40EF-B212-660CE9F78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406" y="1143000"/>
            <a:ext cx="2590622" cy="25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ATERAL ELBOW">
            <a:extLst>
              <a:ext uri="{FF2B5EF4-FFF2-40B4-BE49-F238E27FC236}">
                <a16:creationId xmlns:a16="http://schemas.microsoft.com/office/drawing/2014/main" id="{734C43D1-FA8E-462F-BF83-1541C1C8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406" y="1143000"/>
            <a:ext cx="2590622" cy="25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B8C906-605E-4C80-9144-12D7EDB40BB6}"/>
              </a:ext>
            </a:extLst>
          </p:cNvPr>
          <p:cNvCxnSpPr/>
          <p:nvPr/>
        </p:nvCxnSpPr>
        <p:spPr>
          <a:xfrm flipH="1" flipV="1">
            <a:off x="11198268" y="2655518"/>
            <a:ext cx="820455" cy="29436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</a:t>
            </a:r>
            <a:r>
              <a:rPr lang="en-US" dirty="0" err="1"/>
              <a:t>humerus</a:t>
            </a:r>
            <a:r>
              <a:rPr lang="en-US" dirty="0"/>
              <a:t>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80% of humeral growth comes from the proximal humeral </a:t>
            </a:r>
            <a:r>
              <a:rPr lang="en-US" dirty="0" err="1"/>
              <a:t>physis</a:t>
            </a:r>
            <a:endParaRPr lang="en-US" dirty="0"/>
          </a:p>
          <a:p>
            <a:r>
              <a:rPr lang="en-US" dirty="0"/>
              <a:t>This means that the majority of proximal </a:t>
            </a:r>
            <a:r>
              <a:rPr lang="en-US" dirty="0" err="1"/>
              <a:t>humerus</a:t>
            </a:r>
            <a:r>
              <a:rPr lang="en-US" dirty="0"/>
              <a:t> fractures can be treated nonoperatively due to its tremendous remodeling potential</a:t>
            </a:r>
          </a:p>
          <a:p>
            <a:r>
              <a:rPr lang="en-US" dirty="0"/>
              <a:t>The younger the patient, the greater the remodeling potential</a:t>
            </a:r>
          </a:p>
        </p:txBody>
      </p:sp>
      <p:pic>
        <p:nvPicPr>
          <p:cNvPr id="8194" name="Picture 2" descr="Image preview">
            <a:extLst>
              <a:ext uri="{FF2B5EF4-FFF2-40B4-BE49-F238E27FC236}">
                <a16:creationId xmlns:a16="http://schemas.microsoft.com/office/drawing/2014/main" id="{AA4A6189-D3F0-479A-8DE5-BEABB55F3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9" b="46765"/>
          <a:stretch/>
        </p:blipFill>
        <p:spPr bwMode="auto">
          <a:xfrm>
            <a:off x="650501" y="3866029"/>
            <a:ext cx="3332163" cy="210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preview">
            <a:extLst>
              <a:ext uri="{FF2B5EF4-FFF2-40B4-BE49-F238E27FC236}">
                <a16:creationId xmlns:a16="http://schemas.microsoft.com/office/drawing/2014/main" id="{C02BDD2F-9EDB-4D44-8F79-8F6561303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2" b="48434"/>
          <a:stretch/>
        </p:blipFill>
        <p:spPr bwMode="auto">
          <a:xfrm>
            <a:off x="4170363" y="3911133"/>
            <a:ext cx="3332163" cy="226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preview">
            <a:extLst>
              <a:ext uri="{FF2B5EF4-FFF2-40B4-BE49-F238E27FC236}">
                <a16:creationId xmlns:a16="http://schemas.microsoft.com/office/drawing/2014/main" id="{C41EF97B-7E0E-440A-AD79-BADF54EE1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60392"/>
          <a:stretch/>
        </p:blipFill>
        <p:spPr bwMode="auto">
          <a:xfrm>
            <a:off x="7890107" y="4001294"/>
            <a:ext cx="3332163" cy="18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94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36376"/>
            <a:ext cx="11125200" cy="4500563"/>
          </a:xfrm>
        </p:spPr>
        <p:txBody>
          <a:bodyPr>
            <a:normAutofit/>
          </a:bodyPr>
          <a:lstStyle/>
          <a:p>
            <a:r>
              <a:rPr lang="en-US" sz="3600" dirty="0"/>
              <a:t>I have no disclosures related to the following topic.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6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925F2-AD44-45C2-AF3E-9DC22A31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</a:t>
            </a:r>
            <a:r>
              <a:rPr lang="en-US" dirty="0" err="1"/>
              <a:t>Humerus</a:t>
            </a:r>
            <a:r>
              <a:rPr lang="en-US" dirty="0"/>
              <a:t> Fractures:</a:t>
            </a:r>
            <a:br>
              <a:rPr lang="en-US" dirty="0"/>
            </a:br>
            <a:r>
              <a:rPr lang="en-US" dirty="0"/>
              <a:t>My treatment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CC27E-5016-460C-B990-0ACCAAE80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Pin the onesie sleeve to the onesie for 1-2 weeks in newborns</a:t>
            </a:r>
          </a:p>
          <a:p>
            <a:r>
              <a:rPr lang="en-US" dirty="0"/>
              <a:t>Sling for young children if they can tolerate it for 2-4 weeks</a:t>
            </a:r>
          </a:p>
          <a:p>
            <a:r>
              <a:rPr lang="en-US" dirty="0"/>
              <a:t>Gradual resumption of activities over 2-6 week period</a:t>
            </a:r>
          </a:p>
        </p:txBody>
      </p:sp>
      <p:pic>
        <p:nvPicPr>
          <p:cNvPr id="9218" name="Picture 2" descr="Image result for proximal humerus fracture children">
            <a:extLst>
              <a:ext uri="{FF2B5EF4-FFF2-40B4-BE49-F238E27FC236}">
                <a16:creationId xmlns:a16="http://schemas.microsoft.com/office/drawing/2014/main" id="{47AD89FA-13CC-4EBD-9F91-EE3FCB3E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52" y="3918978"/>
            <a:ext cx="1827926" cy="25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27DAA-678F-414C-9EAF-CD9190D46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491" r="54924" b="20223"/>
          <a:stretch/>
        </p:blipFill>
        <p:spPr>
          <a:xfrm>
            <a:off x="3441382" y="3918978"/>
            <a:ext cx="2654618" cy="2511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52867-B2A8-4360-8867-EB77C679E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33" t="19048" r="28029" b="34118"/>
          <a:stretch/>
        </p:blipFill>
        <p:spPr>
          <a:xfrm>
            <a:off x="6585218" y="3947157"/>
            <a:ext cx="1530560" cy="2559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B312E-02C3-47AF-B0FB-24A356006E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7" t="24652" r="25416" b="42640"/>
          <a:stretch/>
        </p:blipFill>
        <p:spPr>
          <a:xfrm>
            <a:off x="8818070" y="3947157"/>
            <a:ext cx="2535730" cy="25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4512"/>
            <a:ext cx="10515600" cy="4351338"/>
          </a:xfrm>
        </p:spPr>
        <p:txBody>
          <a:bodyPr/>
          <a:lstStyle/>
          <a:p>
            <a:r>
              <a:rPr lang="en-US" dirty="0"/>
              <a:t>Clavicle fractures previously were universally treated </a:t>
            </a:r>
            <a:r>
              <a:rPr lang="en-US" dirty="0" err="1"/>
              <a:t>nonoperatively</a:t>
            </a:r>
            <a:r>
              <a:rPr lang="en-US" dirty="0"/>
              <a:t> </a:t>
            </a:r>
          </a:p>
          <a:p>
            <a:r>
              <a:rPr lang="en-US" dirty="0"/>
              <a:t>COT study from 2010 noted better functional outcomes when clavicle fractures with &lt; 2 cm of shortening were treated operatively</a:t>
            </a:r>
          </a:p>
          <a:p>
            <a:r>
              <a:rPr lang="en-US" dirty="0"/>
              <a:t>However, the majority of pediatric clavicle fractures still do not require surgery!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86" t="28936" r="12159" b="31952"/>
          <a:stretch/>
        </p:blipFill>
        <p:spPr>
          <a:xfrm>
            <a:off x="1512916" y="4227126"/>
            <a:ext cx="4172989" cy="2401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13" t="31249" r="11051" b="30444"/>
          <a:stretch/>
        </p:blipFill>
        <p:spPr>
          <a:xfrm>
            <a:off x="5935287" y="4227126"/>
            <a:ext cx="4695496" cy="240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950" t="36678" r="24597" b="25618"/>
          <a:stretch/>
        </p:blipFill>
        <p:spPr>
          <a:xfrm>
            <a:off x="8368337" y="147755"/>
            <a:ext cx="3236231" cy="18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C1AE-2B95-4CF6-9F8E-F168616E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Fractures:</a:t>
            </a:r>
            <a:br>
              <a:rPr lang="en-US" dirty="0"/>
            </a:br>
            <a:r>
              <a:rPr lang="en-US" dirty="0"/>
              <a:t>Operative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E63D0-857E-4894-961F-B261F60E5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Adolescent and/or skeletally mature</a:t>
            </a:r>
          </a:p>
          <a:p>
            <a:r>
              <a:rPr lang="en-US" dirty="0"/>
              <a:t>Dominant arm</a:t>
            </a:r>
          </a:p>
          <a:p>
            <a:r>
              <a:rPr lang="en-US" dirty="0"/>
              <a:t>Throwing or high intensity athlete</a:t>
            </a:r>
          </a:p>
          <a:p>
            <a:r>
              <a:rPr lang="en-US" dirty="0"/>
              <a:t>&gt; 2 cm of shortening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46" t="16811" r="3679" b="15054"/>
          <a:stretch/>
        </p:blipFill>
        <p:spPr>
          <a:xfrm>
            <a:off x="5137266" y="3377507"/>
            <a:ext cx="6458989" cy="29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53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AB03-E29E-4366-B6B2-FBA377BE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Fractures:</a:t>
            </a:r>
            <a:br>
              <a:rPr lang="en-US" dirty="0"/>
            </a:br>
            <a:r>
              <a:rPr lang="en-US" dirty="0"/>
              <a:t>My treatment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AB0E6-8D28-4521-9A64-29B356912C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the patient is skeletally immature:</a:t>
            </a:r>
          </a:p>
          <a:p>
            <a:r>
              <a:rPr lang="en-US" dirty="0"/>
              <a:t>Sling while outside the house x 4 weeks</a:t>
            </a:r>
          </a:p>
          <a:p>
            <a:r>
              <a:rPr lang="en-US" dirty="0"/>
              <a:t>Pendulum exercises starting at 1-2 weeks from injury</a:t>
            </a:r>
          </a:p>
          <a:p>
            <a:r>
              <a:rPr lang="en-US" dirty="0"/>
              <a:t>Abduction to level of shoulder at 3-4 weeks postinjury</a:t>
            </a:r>
          </a:p>
          <a:p>
            <a:r>
              <a:rPr lang="en-US" dirty="0"/>
              <a:t>X-ray at 4 weeks (AP, Axial Clavicle)</a:t>
            </a:r>
          </a:p>
          <a:p>
            <a:r>
              <a:rPr lang="en-US" dirty="0"/>
              <a:t>No contact sports for 6 weeks</a:t>
            </a:r>
          </a:p>
          <a:p>
            <a:r>
              <a:rPr lang="en-US" dirty="0"/>
              <a:t>No gymnastics for 6-12 weeks, with gradual return to sport over 6 weeks</a:t>
            </a:r>
          </a:p>
          <a:p>
            <a:r>
              <a:rPr lang="en-US" dirty="0"/>
              <a:t>Warn parents about the fracture callus bump!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947E7-3F6F-41FC-80CF-60CB033CA0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06D77-E2DF-4D5E-8A2F-6AC205191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31" t="26621" r="15208" b="42745"/>
          <a:stretch/>
        </p:blipFill>
        <p:spPr>
          <a:xfrm>
            <a:off x="6914599" y="345487"/>
            <a:ext cx="2906804" cy="2041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71BDA-BBE0-442E-9696-FD89CCDEA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13" t="24653" r="16916" b="48137"/>
          <a:stretch/>
        </p:blipFill>
        <p:spPr>
          <a:xfrm>
            <a:off x="8583441" y="2145317"/>
            <a:ext cx="3439847" cy="2306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CBE00-D9A1-4312-8AE5-9918FD545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5" t="39706" r="13868" b="37254"/>
          <a:stretch/>
        </p:blipFill>
        <p:spPr>
          <a:xfrm>
            <a:off x="6019800" y="3981439"/>
            <a:ext cx="4986618" cy="24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3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32" y="358414"/>
            <a:ext cx="568729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Clavicle Fractures:</a:t>
            </a:r>
            <a:br>
              <a:rPr lang="en-US" dirty="0"/>
            </a:br>
            <a:r>
              <a:rPr lang="en-US" dirty="0"/>
              <a:t>My treatment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122" y="1927861"/>
            <a:ext cx="5486400" cy="4500562"/>
          </a:xfrm>
        </p:spPr>
        <p:txBody>
          <a:bodyPr>
            <a:normAutofit/>
          </a:bodyPr>
          <a:lstStyle/>
          <a:p>
            <a:r>
              <a:rPr lang="en-US" dirty="0"/>
              <a:t>If the patient is adolescent or skeletally mature:</a:t>
            </a:r>
          </a:p>
          <a:p>
            <a:r>
              <a:rPr lang="en-US" dirty="0"/>
              <a:t>Assess X-rays for 2 cm of shortening or less</a:t>
            </a:r>
          </a:p>
          <a:p>
            <a:r>
              <a:rPr lang="en-US" dirty="0"/>
              <a:t>If &lt; 2 cm short, I may reimage in 1 week to assess change in alignment</a:t>
            </a:r>
          </a:p>
          <a:p>
            <a:r>
              <a:rPr lang="en-US" dirty="0"/>
              <a:t>If &gt; 2 cm short, will discuss operative intervention (ORIF with plate)</a:t>
            </a:r>
          </a:p>
          <a:p>
            <a:r>
              <a:rPr lang="en-US" dirty="0"/>
              <a:t>If involves distal end at AC joint, I will usually operate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777" y="2951628"/>
            <a:ext cx="5181600" cy="379572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842" t="28634" r="13533" b="27730"/>
          <a:stretch/>
        </p:blipFill>
        <p:spPr>
          <a:xfrm>
            <a:off x="7890681" y="4103124"/>
            <a:ext cx="4161305" cy="2644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499" t="28132" r="14464" b="29338"/>
          <a:stretch/>
        </p:blipFill>
        <p:spPr>
          <a:xfrm>
            <a:off x="6076698" y="2555756"/>
            <a:ext cx="3894636" cy="2300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3FC44E-39E1-4051-BA23-120D1993C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69" t="20000" r="18332" b="42348"/>
          <a:stretch/>
        </p:blipFill>
        <p:spPr>
          <a:xfrm>
            <a:off x="5836825" y="198994"/>
            <a:ext cx="6148743" cy="2467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959E5-8D04-41F1-8F31-AFF89EBDF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46" t="16811" r="3679" b="15054"/>
          <a:stretch/>
        </p:blipFill>
        <p:spPr>
          <a:xfrm>
            <a:off x="5893723" y="110649"/>
            <a:ext cx="5820295" cy="2644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7F896-D604-4AF2-8985-F81BFBFC8C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24796" r="4357" b="37399"/>
          <a:stretch/>
        </p:blipFill>
        <p:spPr>
          <a:xfrm>
            <a:off x="6605951" y="136387"/>
            <a:ext cx="4503252" cy="25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Toddler’s fractures:</a:t>
            </a:r>
            <a:br>
              <a:rPr lang="en-US" dirty="0"/>
            </a:br>
            <a:r>
              <a:rPr lang="en-US" dirty="0"/>
              <a:t>The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61417" cy="4351338"/>
          </a:xfrm>
        </p:spPr>
        <p:txBody>
          <a:bodyPr/>
          <a:lstStyle/>
          <a:p>
            <a:r>
              <a:rPr lang="en-US" dirty="0"/>
              <a:t>Non displaced spiral tibial shaft fracture</a:t>
            </a:r>
          </a:p>
          <a:p>
            <a:r>
              <a:rPr lang="en-US" dirty="0"/>
              <a:t>No associated fibula fracture</a:t>
            </a:r>
          </a:p>
          <a:p>
            <a:r>
              <a:rPr lang="en-US" dirty="0"/>
              <a:t>Child &lt; 2.5 years of age</a:t>
            </a:r>
          </a:p>
          <a:p>
            <a:r>
              <a:rPr lang="en-US" dirty="0"/>
              <a:t>Low-energy twisting mechanism common</a:t>
            </a:r>
          </a:p>
          <a:p>
            <a:r>
              <a:rPr lang="en-US" dirty="0"/>
              <a:t>Clinical diagnosis as well as radiographic (fracture line only visible part of the 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2912B-7169-4469-ACB1-B9B8B514E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53" t="34622" r="6012" b="14622"/>
          <a:stretch/>
        </p:blipFill>
        <p:spPr>
          <a:xfrm>
            <a:off x="7361303" y="1237128"/>
            <a:ext cx="4480046" cy="46334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FFFAD9-715F-4FE2-9774-7115E530C2E2}"/>
              </a:ext>
            </a:extLst>
          </p:cNvPr>
          <p:cNvCxnSpPr/>
          <p:nvPr/>
        </p:nvCxnSpPr>
        <p:spPr>
          <a:xfrm flipV="1">
            <a:off x="9726460" y="4534422"/>
            <a:ext cx="745299" cy="613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74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3663-2D1F-4E37-A47B-8BDFB3DA1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Toddler’s Fractures:</a:t>
            </a:r>
            <a:br>
              <a:rPr lang="en-US" dirty="0"/>
            </a:br>
            <a:r>
              <a:rPr lang="en-US" dirty="0"/>
              <a:t>The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9CC8-6CAC-4154-9631-EED6EFAA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76400"/>
            <a:ext cx="6751320" cy="4500563"/>
          </a:xfrm>
        </p:spPr>
        <p:txBody>
          <a:bodyPr/>
          <a:lstStyle/>
          <a:p>
            <a:r>
              <a:rPr lang="en-US" dirty="0"/>
              <a:t>Child usually pointing to knee or below</a:t>
            </a:r>
          </a:p>
          <a:p>
            <a:r>
              <a:rPr lang="en-US" dirty="0"/>
              <a:t>Tenderness to palpation over tibia versus generalized stranger anxiety</a:t>
            </a:r>
          </a:p>
          <a:p>
            <a:r>
              <a:rPr lang="en-US" dirty="0"/>
              <a:t>Bruising/Swelling</a:t>
            </a:r>
          </a:p>
          <a:p>
            <a:r>
              <a:rPr lang="en-US" dirty="0"/>
              <a:t>Refusal to weight bear versus toe walking, lateral border walking, or crawling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5DDD08-B3BE-4047-9B49-0E28287E7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8436" r="7098" b="7382"/>
          <a:stretch/>
        </p:blipFill>
        <p:spPr bwMode="auto">
          <a:xfrm>
            <a:off x="6945702" y="1457152"/>
            <a:ext cx="4858096" cy="40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782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Toddler’s fracture:</a:t>
            </a:r>
            <a:br>
              <a:rPr lang="en-US" dirty="0"/>
            </a:br>
            <a:r>
              <a:rPr lang="en-US" dirty="0"/>
              <a:t>My treatment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2735580"/>
            <a:ext cx="11125200" cy="4500563"/>
          </a:xfrm>
        </p:spPr>
        <p:txBody>
          <a:bodyPr/>
          <a:lstStyle/>
          <a:p>
            <a:r>
              <a:rPr lang="en-US" dirty="0"/>
              <a:t>Assess ability to weight bear and time from injury</a:t>
            </a:r>
          </a:p>
          <a:p>
            <a:r>
              <a:rPr lang="en-US" dirty="0"/>
              <a:t>If patient is unable to weight bear or actively limps, question about concern for other diagnoses (septic joint, rheumatologic issue, etc.)</a:t>
            </a:r>
          </a:p>
          <a:p>
            <a:r>
              <a:rPr lang="en-US" dirty="0"/>
              <a:t>If trauma is inciting event, likely is a non-displaced toddler’s fracture</a:t>
            </a:r>
          </a:p>
          <a:p>
            <a:r>
              <a:rPr lang="en-US" dirty="0"/>
              <a:t>I cast these for 2-4 weeks in long leg, bent knee cast</a:t>
            </a:r>
          </a:p>
          <a:p>
            <a:r>
              <a:rPr lang="en-US" dirty="0"/>
              <a:t>Patient is allowed to weight bear as they tolerate</a:t>
            </a:r>
          </a:p>
          <a:p>
            <a:r>
              <a:rPr lang="en-US" dirty="0"/>
              <a:t>Will reexamine out of cast in 2-4 weeks. No repeat radiographs.</a:t>
            </a:r>
          </a:p>
        </p:txBody>
      </p:sp>
      <p:pic>
        <p:nvPicPr>
          <p:cNvPr id="5" name="Picture 4" descr="A path with trees on the side of a dirt field&#10;&#10;Description automatically generated">
            <a:extLst>
              <a:ext uri="{FF2B5EF4-FFF2-40B4-BE49-F238E27FC236}">
                <a16:creationId xmlns:a16="http://schemas.microsoft.com/office/drawing/2014/main" id="{D5D61A4D-D3F3-434F-A0B0-6EC85458B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960" y="140018"/>
            <a:ext cx="3893820" cy="29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0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2785-E761-4C5D-9532-34B3ADA1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Cozen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4C52-8FAE-4945-A272-53DF48126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Nondisplaced proximal tibial shaft fracture</a:t>
            </a:r>
          </a:p>
          <a:p>
            <a:r>
              <a:rPr lang="en-US" dirty="0"/>
              <a:t>Low energy mechanism typically</a:t>
            </a:r>
          </a:p>
          <a:p>
            <a:r>
              <a:rPr lang="en-US" dirty="0"/>
              <a:t>Can have a fibula fracture, but usually</a:t>
            </a:r>
          </a:p>
          <a:p>
            <a:pPr marL="0" indent="0">
              <a:buNone/>
            </a:pPr>
            <a:r>
              <a:rPr lang="en-US" dirty="0"/>
              <a:t>Higher energy mechanism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F2301-3238-4DFF-95B5-FDDF774C2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5" t="9188" r="33325" b="24145"/>
          <a:stretch/>
        </p:blipFill>
        <p:spPr>
          <a:xfrm>
            <a:off x="8383281" y="225490"/>
            <a:ext cx="3165822" cy="6407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C97A8-4F9C-4387-905D-EE45B780F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31" t="2914" r="34439" b="22577"/>
          <a:stretch/>
        </p:blipFill>
        <p:spPr>
          <a:xfrm>
            <a:off x="6162594" y="2512679"/>
            <a:ext cx="1777438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59D8-F2BF-4F3D-8346-8232BF1A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Cozen phenomenon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B0191-DCD6-45AA-BB19-137F1008F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Gradual valgus angulation after a proximal tibial fracture</a:t>
            </a:r>
          </a:p>
          <a:p>
            <a:r>
              <a:rPr lang="en-US" dirty="0"/>
              <a:t>For toddler’s fractures, almost universally resolves</a:t>
            </a:r>
          </a:p>
          <a:p>
            <a:r>
              <a:rPr lang="en-US" dirty="0"/>
              <a:t>May take 12-24 months</a:t>
            </a:r>
          </a:p>
          <a:p>
            <a:r>
              <a:rPr lang="en-US" dirty="0"/>
              <a:t>I offer family choice of follow up in 6 months or they can call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259E5-9EB3-4E53-B288-9032FFF5A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8" r="25264"/>
          <a:stretch/>
        </p:blipFill>
        <p:spPr>
          <a:xfrm>
            <a:off x="9454642" y="601980"/>
            <a:ext cx="2120741" cy="521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4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Fracture Patterns </a:t>
            </a:r>
            <a:br>
              <a:rPr lang="en-US" dirty="0"/>
            </a:br>
            <a:r>
              <a:rPr lang="en-US" dirty="0"/>
              <a:t>in the Office Setting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Claire F. Beimesch, MD</a:t>
            </a:r>
          </a:p>
          <a:p>
            <a:r>
              <a:rPr lang="en-US" dirty="0"/>
              <a:t>Pediatric </a:t>
            </a:r>
            <a:r>
              <a:rPr lang="en-US" dirty="0" err="1"/>
              <a:t>Orthopaedic</a:t>
            </a:r>
            <a:r>
              <a:rPr lang="en-US" dirty="0"/>
              <a:t> Surgeon</a:t>
            </a:r>
          </a:p>
          <a:p>
            <a:r>
              <a:rPr lang="en-US" dirty="0"/>
              <a:t>Dayton Children’s Hospital</a:t>
            </a:r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AC000329-4B94-420D-97E2-D86EDA61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322898"/>
            <a:ext cx="3609339" cy="27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90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BCA5-64DD-47A9-9465-373631EE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Cozen fracture:</a:t>
            </a:r>
            <a:br>
              <a:rPr lang="en-US" dirty="0"/>
            </a:br>
            <a:r>
              <a:rPr lang="en-US" dirty="0"/>
              <a:t>My treatment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E6214-71F1-4260-8C71-5C3DC10A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76400"/>
            <a:ext cx="8397240" cy="4500563"/>
          </a:xfrm>
        </p:spPr>
        <p:txBody>
          <a:bodyPr/>
          <a:lstStyle/>
          <a:p>
            <a:r>
              <a:rPr lang="en-US" dirty="0"/>
              <a:t>Long leg bent knee cast for 4 weeks</a:t>
            </a:r>
          </a:p>
          <a:p>
            <a:r>
              <a:rPr lang="en-US" dirty="0"/>
              <a:t>Patient may advance weight bearing as they tolerate</a:t>
            </a:r>
          </a:p>
          <a:p>
            <a:r>
              <a:rPr lang="en-US" dirty="0"/>
              <a:t>Knee immobilizer for 2-4 weeks</a:t>
            </a:r>
          </a:p>
          <a:p>
            <a:r>
              <a:rPr lang="en-US" dirty="0"/>
              <a:t>Discuss Cozen phenomenon</a:t>
            </a:r>
          </a:p>
          <a:p>
            <a:r>
              <a:rPr lang="en-US" dirty="0"/>
              <a:t>6 month follow up versus patient call if valgus alignment becomes apparent</a:t>
            </a:r>
          </a:p>
        </p:txBody>
      </p:sp>
      <p:pic>
        <p:nvPicPr>
          <p:cNvPr id="5" name="Picture 4" descr="A picture containing person, wall, indoor, woman&#10;&#10;Description automatically generated">
            <a:extLst>
              <a:ext uri="{FF2B5EF4-FFF2-40B4-BE49-F238E27FC236}">
                <a16:creationId xmlns:a16="http://schemas.microsoft.com/office/drawing/2014/main" id="{81DA8F81-48C5-4A30-9336-6A3010FF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6" t="23037" r="4410" b="17556"/>
          <a:stretch/>
        </p:blipFill>
        <p:spPr>
          <a:xfrm rot="5400000">
            <a:off x="7736833" y="1935804"/>
            <a:ext cx="5232083" cy="27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3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Nondisplaced Salter-Harris 1&amp;2 distal fibula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Nondisplaced fracture through the distal fibular </a:t>
            </a:r>
            <a:r>
              <a:rPr lang="en-US" dirty="0" err="1"/>
              <a:t>physis</a:t>
            </a:r>
            <a:r>
              <a:rPr lang="en-US" dirty="0"/>
              <a:t> (with metaphyseal component in SH2)</a:t>
            </a:r>
          </a:p>
          <a:p>
            <a:r>
              <a:rPr lang="en-US" dirty="0"/>
              <a:t>Low risk of growth arrest</a:t>
            </a:r>
          </a:p>
          <a:p>
            <a:r>
              <a:rPr lang="en-US" dirty="0"/>
              <a:t>Can be clinically and radiographically indistinguishable </a:t>
            </a:r>
          </a:p>
          <a:p>
            <a:pPr marL="0" indent="0">
              <a:buNone/>
            </a:pPr>
            <a:r>
              <a:rPr lang="en-US" dirty="0"/>
              <a:t>from ankle sprain (in the cast of SH1)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5" y="3785527"/>
            <a:ext cx="2847889" cy="286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09" y="3785527"/>
            <a:ext cx="3930982" cy="273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425" t="16923" r="36353" b="10880"/>
          <a:stretch/>
        </p:blipFill>
        <p:spPr>
          <a:xfrm>
            <a:off x="9229591" y="2236124"/>
            <a:ext cx="2583654" cy="42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9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Nondisplaced Salter-Harris 1&amp;2 distal fibula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" y="1859435"/>
            <a:ext cx="8267380" cy="4351338"/>
          </a:xfrm>
        </p:spPr>
        <p:txBody>
          <a:bodyPr>
            <a:normAutofit/>
          </a:bodyPr>
          <a:lstStyle/>
          <a:p>
            <a:r>
              <a:rPr lang="en-US" dirty="0"/>
              <a:t>Safe to treat both SH1 distal fibula fractures and significant ankle sprains in a CAM boot or short leg weight bearing cast for 4 weeks</a:t>
            </a:r>
          </a:p>
          <a:p>
            <a:r>
              <a:rPr lang="en-US" dirty="0"/>
              <a:t>I distinguish on exam and in documentation location of tenderness to palpation (ATFL, CFL, distal fibular </a:t>
            </a:r>
            <a:r>
              <a:rPr lang="en-US" dirty="0" err="1"/>
              <a:t>physis</a:t>
            </a:r>
            <a:r>
              <a:rPr lang="en-US" dirty="0"/>
              <a:t>) as well as amount of swelling, ecchymosis, ability to weight bear, and time since injury</a:t>
            </a:r>
          </a:p>
          <a:p>
            <a:r>
              <a:rPr lang="en-US" dirty="0"/>
              <a:t>Discuss with family that if fracture is non displaced, distinguishing between these entities is not always clear but treatment is the same</a:t>
            </a:r>
          </a:p>
          <a:p>
            <a:r>
              <a:rPr lang="en-US" dirty="0"/>
              <a:t>Will recheck in 3-4 weeks and advance out of boot/cast at that time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E1935-884A-4A51-81E2-C63551F0E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9" t="17927" r="30903" b="16191"/>
          <a:stretch/>
        </p:blipFill>
        <p:spPr>
          <a:xfrm>
            <a:off x="9105580" y="2059321"/>
            <a:ext cx="2790275" cy="37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38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 &amp; Toe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exam is key for treatment-Angulation can remodel, articular </a:t>
            </a:r>
            <a:r>
              <a:rPr lang="en-US" dirty="0" err="1"/>
              <a:t>stepoff</a:t>
            </a:r>
            <a:r>
              <a:rPr lang="en-US" dirty="0"/>
              <a:t> and rotation cannot!</a:t>
            </a:r>
          </a:p>
          <a:p>
            <a:r>
              <a:rPr lang="en-US" dirty="0"/>
              <a:t>Look at the nailbed-is the fracture really open?</a:t>
            </a:r>
          </a:p>
          <a:p>
            <a:endParaRPr lang="en-US" dirty="0"/>
          </a:p>
        </p:txBody>
      </p:sp>
      <p:pic>
        <p:nvPicPr>
          <p:cNvPr id="7170" name="Picture 2" descr="Image preview">
            <a:extLst>
              <a:ext uri="{FF2B5EF4-FFF2-40B4-BE49-F238E27FC236}">
                <a16:creationId xmlns:a16="http://schemas.microsoft.com/office/drawing/2014/main" id="{5D7785BB-45DB-43CE-A8E8-6410AF41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138" y="3267636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seymour fracture">
            <a:extLst>
              <a:ext uri="{FF2B5EF4-FFF2-40B4-BE49-F238E27FC236}">
                <a16:creationId xmlns:a16="http://schemas.microsoft.com/office/drawing/2014/main" id="{7D2F5F54-084F-4CA3-907D-AFF0CFA1E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5325" r="53539" b="39831"/>
          <a:stretch/>
        </p:blipFill>
        <p:spPr bwMode="auto">
          <a:xfrm>
            <a:off x="4260597" y="3267636"/>
            <a:ext cx="183540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seymour fracture">
            <a:extLst>
              <a:ext uri="{FF2B5EF4-FFF2-40B4-BE49-F238E27FC236}">
                <a16:creationId xmlns:a16="http://schemas.microsoft.com/office/drawing/2014/main" id="{7AB24A0F-353F-4C64-9B86-339E2C69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37" y="2468880"/>
            <a:ext cx="3640489" cy="336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39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6882482" cy="4500563"/>
          </a:xfrm>
        </p:spPr>
        <p:txBody>
          <a:bodyPr/>
          <a:lstStyle/>
          <a:p>
            <a:r>
              <a:rPr lang="en-US" dirty="0"/>
              <a:t>Most non displaced fractures of the carpus heal uneventfully</a:t>
            </a:r>
          </a:p>
          <a:p>
            <a:r>
              <a:rPr lang="en-US" dirty="0"/>
              <a:t>Exception: Scaphoid fractures have some of the highest nonunion rates of any fracture we treat in children or adults</a:t>
            </a:r>
          </a:p>
          <a:p>
            <a:r>
              <a:rPr lang="en-US" dirty="0"/>
              <a:t>Sometimes hamate hook fractures go on to nonunion and must be excised; more common in high impact athletes (gymnasts)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DBC5F-D16D-4201-9CBC-ABD7BB84E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3" t="9931" r="13933" b="11333"/>
          <a:stretch/>
        </p:blipFill>
        <p:spPr>
          <a:xfrm>
            <a:off x="9040598" y="160019"/>
            <a:ext cx="2983728" cy="413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1BB82-5C8C-40BA-B436-1DFF0DAFA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3" t="16000" r="21395" b="29111"/>
          <a:stretch/>
        </p:blipFill>
        <p:spPr>
          <a:xfrm>
            <a:off x="7679617" y="2312670"/>
            <a:ext cx="2721962" cy="3764280"/>
          </a:xfrm>
          <a:prstGeom prst="rect">
            <a:avLst/>
          </a:prstGeom>
        </p:spPr>
      </p:pic>
      <p:pic>
        <p:nvPicPr>
          <p:cNvPr id="4098" name="Picture 2" descr="Image result for hamate hook fracture">
            <a:extLst>
              <a:ext uri="{FF2B5EF4-FFF2-40B4-BE49-F238E27FC236}">
                <a16:creationId xmlns:a16="http://schemas.microsoft.com/office/drawing/2014/main" id="{2791A561-6E88-48F7-9D4A-76AB018F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73" y="4684318"/>
            <a:ext cx="2663507" cy="20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9C95EC-205A-42F3-8D21-C04B12AC8188}"/>
              </a:ext>
            </a:extLst>
          </p:cNvPr>
          <p:cNvCxnSpPr/>
          <p:nvPr/>
        </p:nvCxnSpPr>
        <p:spPr>
          <a:xfrm flipV="1">
            <a:off x="1371600" y="5356860"/>
            <a:ext cx="2125980" cy="68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638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 Questions?</a:t>
            </a:r>
          </a:p>
        </p:txBody>
      </p:sp>
      <p:pic>
        <p:nvPicPr>
          <p:cNvPr id="5" name="Content Placeholder 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49F012DC-4B0D-4B2C-94DF-8434560F3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25" y="1676400"/>
            <a:ext cx="6000750" cy="4500563"/>
          </a:xfrm>
        </p:spPr>
      </p:pic>
    </p:spTree>
    <p:extLst>
      <p:ext uri="{BB962C8B-B14F-4D97-AF65-F5344CB8AC3E}">
        <p14:creationId xmlns:p14="http://schemas.microsoft.com/office/powerpoint/2010/main" val="241682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fractures can be safely treated:</a:t>
            </a:r>
          </a:p>
          <a:p>
            <a:pPr lvl="1"/>
            <a:r>
              <a:rPr lang="en-US" dirty="0" err="1"/>
              <a:t>Nonoperatively</a:t>
            </a:r>
            <a:endParaRPr lang="en-US" dirty="0"/>
          </a:p>
          <a:p>
            <a:pPr lvl="1"/>
            <a:r>
              <a:rPr lang="en-US" dirty="0"/>
              <a:t>Non procedurally (without a reduction)</a:t>
            </a:r>
          </a:p>
          <a:p>
            <a:pPr lvl="1"/>
            <a:r>
              <a:rPr lang="en-US" dirty="0"/>
              <a:t>With oral pain medication</a:t>
            </a:r>
          </a:p>
          <a:p>
            <a:pPr lvl="1"/>
            <a:r>
              <a:rPr lang="en-US" dirty="0"/>
              <a:t>Without serial neurovascular checks</a:t>
            </a:r>
          </a:p>
        </p:txBody>
      </p:sp>
      <p:pic>
        <p:nvPicPr>
          <p:cNvPr id="5" name="Picture 4" descr="A tree in the middle of a lush green field&#10;&#10;Description automatically generated">
            <a:extLst>
              <a:ext uri="{FF2B5EF4-FFF2-40B4-BE49-F238E27FC236}">
                <a16:creationId xmlns:a16="http://schemas.microsoft.com/office/drawing/2014/main" id="{373FCDA2-3E25-4603-825A-8CEA6B12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660" y="1150620"/>
            <a:ext cx="5801360" cy="43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24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eliminates: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Fractures</a:t>
            </a:r>
          </a:p>
          <a:p>
            <a:r>
              <a:rPr lang="en-US" dirty="0"/>
              <a:t>Fractures with a neurovascular abnormality </a:t>
            </a:r>
          </a:p>
          <a:p>
            <a:r>
              <a:rPr lang="en-US" dirty="0"/>
              <a:t>Fractures with an obvious deformity</a:t>
            </a:r>
          </a:p>
          <a:p>
            <a:r>
              <a:rPr lang="en-US" dirty="0"/>
              <a:t>Patients with uncontrolled pain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5A5D3-D284-4D45-8D6C-5FF393903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2" t="50980" r="33464" b="13502"/>
          <a:stretch/>
        </p:blipFill>
        <p:spPr>
          <a:xfrm>
            <a:off x="8800856" y="3165821"/>
            <a:ext cx="3119718" cy="347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25802-2A29-4438-971F-471ED6BAA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48" t="5325" r="31455" b="16750"/>
          <a:stretch/>
        </p:blipFill>
        <p:spPr>
          <a:xfrm>
            <a:off x="7650676" y="193362"/>
            <a:ext cx="3143605" cy="4078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D879A-C162-4DE2-92D5-1375E3703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22174" r="25365"/>
          <a:stretch/>
        </p:blipFill>
        <p:spPr>
          <a:xfrm>
            <a:off x="5480636" y="3941910"/>
            <a:ext cx="1436063" cy="2754726"/>
          </a:xfrm>
          <a:prstGeom prst="rect">
            <a:avLst/>
          </a:prstGeom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D0F46E9A-6C37-409A-AF02-F3633D63A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23193" r="22649"/>
          <a:stretch/>
        </p:blipFill>
        <p:spPr bwMode="auto">
          <a:xfrm>
            <a:off x="2624046" y="3941910"/>
            <a:ext cx="1914511" cy="27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3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Distal Radius Buckle Fractures</a:t>
            </a:r>
          </a:p>
          <a:p>
            <a:r>
              <a:rPr lang="en-US" dirty="0"/>
              <a:t>Finger Fractures</a:t>
            </a:r>
          </a:p>
          <a:p>
            <a:r>
              <a:rPr lang="en-US" dirty="0"/>
              <a:t>Fractures of the Carpus</a:t>
            </a:r>
          </a:p>
          <a:p>
            <a:r>
              <a:rPr lang="en-US" dirty="0"/>
              <a:t>Type 1 supracondylar </a:t>
            </a:r>
            <a:r>
              <a:rPr lang="en-US" dirty="0" err="1"/>
              <a:t>humerus</a:t>
            </a:r>
            <a:r>
              <a:rPr lang="en-US" dirty="0"/>
              <a:t> fractures</a:t>
            </a:r>
          </a:p>
          <a:p>
            <a:r>
              <a:rPr lang="en-US" dirty="0"/>
              <a:t>Proximal </a:t>
            </a:r>
            <a:r>
              <a:rPr lang="en-US" dirty="0" err="1"/>
              <a:t>humerus</a:t>
            </a:r>
            <a:r>
              <a:rPr lang="en-US" dirty="0"/>
              <a:t> fractures in younger children</a:t>
            </a:r>
          </a:p>
          <a:p>
            <a:r>
              <a:rPr lang="en-US" dirty="0"/>
              <a:t>Clavicle fractures </a:t>
            </a:r>
          </a:p>
          <a:p>
            <a:r>
              <a:rPr lang="en-US" dirty="0"/>
              <a:t>Toddler’s fractures &amp; Cozen fractures</a:t>
            </a:r>
          </a:p>
          <a:p>
            <a:r>
              <a:rPr lang="en-US" dirty="0" err="1"/>
              <a:t>Nondisplaced</a:t>
            </a:r>
            <a:r>
              <a:rPr lang="en-US" dirty="0"/>
              <a:t> Salter-Harris 1 distal fibula fractures</a:t>
            </a:r>
          </a:p>
          <a:p>
            <a:r>
              <a:rPr lang="en-US" dirty="0"/>
              <a:t>Foot Fractures</a:t>
            </a:r>
          </a:p>
        </p:txBody>
      </p:sp>
      <p:pic>
        <p:nvPicPr>
          <p:cNvPr id="3074" name="Picture 2" descr="Image result for snoop dogg martha stewart">
            <a:extLst>
              <a:ext uri="{FF2B5EF4-FFF2-40B4-BE49-F238E27FC236}">
                <a16:creationId xmlns:a16="http://schemas.microsoft.com/office/drawing/2014/main" id="{F1DF295F-F914-45BD-91F4-75EDE5C85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12" y="365125"/>
            <a:ext cx="4166415" cy="297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8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Distal Radius Buckle Fractures</a:t>
            </a:r>
          </a:p>
          <a:p>
            <a:r>
              <a:rPr lang="en-US" dirty="0"/>
              <a:t>Finger Fractures</a:t>
            </a:r>
          </a:p>
          <a:p>
            <a:r>
              <a:rPr lang="en-US" dirty="0"/>
              <a:t>Fractures of the Carpus</a:t>
            </a:r>
          </a:p>
          <a:p>
            <a:r>
              <a:rPr lang="en-US" b="1" dirty="0"/>
              <a:t>Type 1 supracondylar </a:t>
            </a:r>
            <a:r>
              <a:rPr lang="en-US" b="1" dirty="0" err="1"/>
              <a:t>humerus</a:t>
            </a:r>
            <a:r>
              <a:rPr lang="en-US" b="1" dirty="0"/>
              <a:t> fractures</a:t>
            </a:r>
          </a:p>
          <a:p>
            <a:r>
              <a:rPr lang="en-US" b="1" dirty="0"/>
              <a:t>Proximal </a:t>
            </a:r>
            <a:r>
              <a:rPr lang="en-US" b="1" dirty="0" err="1"/>
              <a:t>humerus</a:t>
            </a:r>
            <a:r>
              <a:rPr lang="en-US" b="1" dirty="0"/>
              <a:t> fractures in younger children</a:t>
            </a:r>
          </a:p>
          <a:p>
            <a:r>
              <a:rPr lang="en-US" b="1" dirty="0"/>
              <a:t>Clavicle fractures </a:t>
            </a:r>
          </a:p>
          <a:p>
            <a:r>
              <a:rPr lang="en-US" b="1" dirty="0"/>
              <a:t>Toddler’s fractures &amp; Cozen fractures</a:t>
            </a:r>
          </a:p>
          <a:p>
            <a:r>
              <a:rPr lang="en-US" b="1" dirty="0"/>
              <a:t>Nondisplaced Salter-Harris 1&amp;2 distal fibula fractures</a:t>
            </a:r>
          </a:p>
          <a:p>
            <a:r>
              <a:rPr lang="en-US" dirty="0"/>
              <a:t>Foot Fractures</a:t>
            </a:r>
          </a:p>
        </p:txBody>
      </p:sp>
      <p:pic>
        <p:nvPicPr>
          <p:cNvPr id="4" name="Picture 2" descr="Image result for snoop dogg martha stewart">
            <a:extLst>
              <a:ext uri="{FF2B5EF4-FFF2-40B4-BE49-F238E27FC236}">
                <a16:creationId xmlns:a16="http://schemas.microsoft.com/office/drawing/2014/main" id="{AB27498B-5833-45B2-AC1F-D6C992D25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20" y="352599"/>
            <a:ext cx="4174907" cy="297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7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1"/>
            <a:ext cx="8015614" cy="1295400"/>
          </a:xfrm>
        </p:spPr>
        <p:txBody>
          <a:bodyPr>
            <a:normAutofit/>
          </a:bodyPr>
          <a:lstStyle/>
          <a:p>
            <a:r>
              <a:rPr lang="en-US" dirty="0"/>
              <a:t>Distal Radius Buckle/Torus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fracture seen in pediatric </a:t>
            </a:r>
            <a:r>
              <a:rPr lang="en-US" dirty="0" err="1"/>
              <a:t>orthopaedic</a:t>
            </a:r>
            <a:r>
              <a:rPr lang="en-US" dirty="0"/>
              <a:t> clinics</a:t>
            </a:r>
          </a:p>
          <a:p>
            <a:r>
              <a:rPr lang="en-US" dirty="0"/>
              <a:t>Incomplete fracture of distal radius proximal to the </a:t>
            </a:r>
            <a:r>
              <a:rPr lang="en-US" dirty="0" err="1"/>
              <a:t>physis</a:t>
            </a:r>
            <a:endParaRPr lang="en-US" dirty="0"/>
          </a:p>
          <a:p>
            <a:r>
              <a:rPr lang="en-US" dirty="0"/>
              <a:t>Stable fracture pattern that will heal reliably without growth arrest</a:t>
            </a:r>
          </a:p>
          <a:p>
            <a:r>
              <a:rPr lang="en-US" dirty="0"/>
              <a:t>Previously universally treated in a short arm cast</a:t>
            </a:r>
          </a:p>
          <a:p>
            <a:r>
              <a:rPr lang="en-US" dirty="0"/>
              <a:t>Treatment has trended towards in a removable wrist brace or a cast, depending on patient age, compliance, and activity level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467" r="33854"/>
          <a:stretch/>
        </p:blipFill>
        <p:spPr>
          <a:xfrm>
            <a:off x="9440458" y="266007"/>
            <a:ext cx="2470987" cy="4112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272" t="18196" r="44772" b="47673"/>
          <a:stretch/>
        </p:blipFill>
        <p:spPr>
          <a:xfrm>
            <a:off x="6810895" y="1122217"/>
            <a:ext cx="2297118" cy="3089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910" t="13017" r="42384" b="18948"/>
          <a:stretch/>
        </p:blipFill>
        <p:spPr>
          <a:xfrm>
            <a:off x="6019800" y="3337878"/>
            <a:ext cx="1850967" cy="3262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451" t="19530" r="36908" b="13955"/>
          <a:stretch/>
        </p:blipFill>
        <p:spPr>
          <a:xfrm>
            <a:off x="7905183" y="2992110"/>
            <a:ext cx="2405660" cy="3608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7258" t="38661" r="44035" b="33434"/>
          <a:stretch/>
        </p:blipFill>
        <p:spPr>
          <a:xfrm>
            <a:off x="10361089" y="3850493"/>
            <a:ext cx="1680621" cy="27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1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EECF-E453-4E96-9C18-546723E5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72" y="239787"/>
            <a:ext cx="11125200" cy="1295400"/>
          </a:xfrm>
        </p:spPr>
        <p:txBody>
          <a:bodyPr/>
          <a:lstStyle/>
          <a:p>
            <a:r>
              <a:rPr lang="en-US" dirty="0"/>
              <a:t>Distal Radius Buckle/Torus Fractures: </a:t>
            </a:r>
            <a:br>
              <a:rPr lang="en-US" dirty="0"/>
            </a:br>
            <a:r>
              <a:rPr lang="en-US" dirty="0"/>
              <a:t>Yes or No?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D518A-1DE9-4ECC-808D-BB8139B90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3093" cy="4351338"/>
          </a:xfrm>
        </p:spPr>
        <p:txBody>
          <a:bodyPr/>
          <a:lstStyle/>
          <a:p>
            <a:r>
              <a:rPr lang="en-US" dirty="0"/>
              <a:t>Does not involve the growth plate (Salter Harris I or II fracture)</a:t>
            </a:r>
          </a:p>
          <a:p>
            <a:r>
              <a:rPr lang="en-US" dirty="0"/>
              <a:t>Can involve the volar or dorsal cortex</a:t>
            </a:r>
          </a:p>
          <a:p>
            <a:r>
              <a:rPr lang="en-US" dirty="0"/>
              <a:t>Does not technically involve the volar cortex also (Buckle +/greenstick, </a:t>
            </a:r>
            <a:r>
              <a:rPr lang="en-US" dirty="0" err="1"/>
              <a:t>Colles</a:t>
            </a:r>
            <a:r>
              <a:rPr lang="en-US" dirty="0"/>
              <a:t>’ fracture)</a:t>
            </a:r>
          </a:p>
          <a:p>
            <a:r>
              <a:rPr lang="en-US" dirty="0"/>
              <a:t>Does not involve the ulna (different ICD-10 code, but treated the same)</a:t>
            </a:r>
          </a:p>
          <a:p>
            <a:r>
              <a:rPr lang="en-US" dirty="0"/>
              <a:t>Does not need  reduction (as some greenstick fractures do)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BBC54-71BE-4FAD-A04A-1E7E562D7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26" t="9931" r="27750" b="28628"/>
          <a:stretch/>
        </p:blipFill>
        <p:spPr>
          <a:xfrm>
            <a:off x="8362847" y="1060235"/>
            <a:ext cx="2548481" cy="3839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232" r="45940" b="57320"/>
          <a:stretch/>
        </p:blipFill>
        <p:spPr>
          <a:xfrm>
            <a:off x="10282843" y="189961"/>
            <a:ext cx="1753985" cy="3889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ADA85-A743-4A50-AACC-08DCD913E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54" t="21625" r="37087" b="27171"/>
          <a:stretch/>
        </p:blipFill>
        <p:spPr>
          <a:xfrm>
            <a:off x="8322104" y="2800296"/>
            <a:ext cx="1905641" cy="3511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F2CAEC-1DF6-40F0-9713-248C0138C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32" t="34398" r="18692" b="28557"/>
          <a:stretch/>
        </p:blipFill>
        <p:spPr>
          <a:xfrm>
            <a:off x="8980905" y="1652138"/>
            <a:ext cx="3111021" cy="362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4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C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DAED3"/>
      </a:accent1>
      <a:accent2>
        <a:srgbClr val="E67E3C"/>
      </a:accent2>
      <a:accent3>
        <a:srgbClr val="8A8A8D"/>
      </a:accent3>
      <a:accent4>
        <a:srgbClr val="F7A800"/>
      </a:accent4>
      <a:accent5>
        <a:srgbClr val="B687B8"/>
      </a:accent5>
      <a:accent6>
        <a:srgbClr val="AAA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1494</Words>
  <Application>Microsoft Office PowerPoint</Application>
  <PresentationFormat>Widescreen</PresentationFormat>
  <Paragraphs>190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Courier New</vt:lpstr>
      <vt:lpstr>Office Theme</vt:lpstr>
      <vt:lpstr>Claire Beimesch, M.D.</vt:lpstr>
      <vt:lpstr>disclosure</vt:lpstr>
      <vt:lpstr>Common Fracture Patterns  in the Office Setting</vt:lpstr>
      <vt:lpstr>Our goal</vt:lpstr>
      <vt:lpstr>That eliminates:</vt:lpstr>
      <vt:lpstr>Big Players</vt:lpstr>
      <vt:lpstr>Big Players</vt:lpstr>
      <vt:lpstr>Distal Radius Buckle/Torus Fracture</vt:lpstr>
      <vt:lpstr>Distal Radius Buckle/Torus Fractures:  Yes or No?</vt:lpstr>
      <vt:lpstr>Distal Radius Buckle/Torus Fractures:  My treatment algorithm</vt:lpstr>
      <vt:lpstr>Type 1 supracondylar humerus fractures</vt:lpstr>
      <vt:lpstr>Type 1 supracondylar humerus fractures: Yes or No?</vt:lpstr>
      <vt:lpstr>Type 1 Supracondylar Humerus Fractures: Fat pads &amp; Sails</vt:lpstr>
      <vt:lpstr>Type 1 Supracondylar Humerus Fractures: Gartland Classification</vt:lpstr>
      <vt:lpstr>PowerPoint Presentation</vt:lpstr>
      <vt:lpstr>PowerPoint Presentation</vt:lpstr>
      <vt:lpstr>Type 1 Supracondylar Humerus Fractures: Baumann’s Angle</vt:lpstr>
      <vt:lpstr>Type 1 supracondylar humerus fractures: My treatment algorithm</vt:lpstr>
      <vt:lpstr>Proximal humerus fractures</vt:lpstr>
      <vt:lpstr>Proximal Humerus Fractures: My treatment algorithm</vt:lpstr>
      <vt:lpstr>Clavicle fractures</vt:lpstr>
      <vt:lpstr>Clavicle Fractures: Operative Treatment</vt:lpstr>
      <vt:lpstr>Clavicle Fractures: My treatment algorithm</vt:lpstr>
      <vt:lpstr>Clavicle Fractures: My treatment algorithm</vt:lpstr>
      <vt:lpstr>Toddler’s fractures: The Facts</vt:lpstr>
      <vt:lpstr>Toddler’s Fractures: The Exam</vt:lpstr>
      <vt:lpstr>Toddler’s fracture: My treatment algorithm</vt:lpstr>
      <vt:lpstr>Cozen Fracture</vt:lpstr>
      <vt:lpstr>Cozen phenomenon</vt:lpstr>
      <vt:lpstr>Cozen fracture: My treatment algorithm</vt:lpstr>
      <vt:lpstr>Nondisplaced Salter-Harris 1&amp;2 distal fibula fractures</vt:lpstr>
      <vt:lpstr>Nondisplaced Salter-Harris 1&amp;2 distal fibula fractures</vt:lpstr>
      <vt:lpstr>Finger &amp; Toe Fractures</vt:lpstr>
      <vt:lpstr>Carpal Fractures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Moran</dc:creator>
  <cp:lastModifiedBy>Kathy Leeper</cp:lastModifiedBy>
  <cp:revision>51</cp:revision>
  <dcterms:created xsi:type="dcterms:W3CDTF">2016-07-13T13:57:57Z</dcterms:created>
  <dcterms:modified xsi:type="dcterms:W3CDTF">2019-09-25T11:24:00Z</dcterms:modified>
</cp:coreProperties>
</file>